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0" r:id="rId5"/>
  </p:sldMasterIdLst>
  <p:notesMasterIdLst>
    <p:notesMasterId r:id="rId33"/>
  </p:notesMasterIdLst>
  <p:handoutMasterIdLst>
    <p:handoutMasterId r:id="rId34"/>
  </p:handoutMasterIdLst>
  <p:sldIdLst>
    <p:sldId id="294" r:id="rId6"/>
    <p:sldId id="293" r:id="rId7"/>
    <p:sldId id="292" r:id="rId8"/>
    <p:sldId id="291" r:id="rId9"/>
    <p:sldId id="290" r:id="rId10"/>
    <p:sldId id="326" r:id="rId11"/>
    <p:sldId id="305" r:id="rId12"/>
    <p:sldId id="304" r:id="rId13"/>
    <p:sldId id="288" r:id="rId14"/>
    <p:sldId id="287" r:id="rId15"/>
    <p:sldId id="316" r:id="rId16"/>
    <p:sldId id="284" r:id="rId17"/>
    <p:sldId id="308" r:id="rId18"/>
    <p:sldId id="328" r:id="rId19"/>
    <p:sldId id="329" r:id="rId20"/>
    <p:sldId id="330" r:id="rId21"/>
    <p:sldId id="331" r:id="rId22"/>
    <p:sldId id="283" r:id="rId23"/>
    <p:sldId id="282" r:id="rId24"/>
    <p:sldId id="300" r:id="rId25"/>
    <p:sldId id="299" r:id="rId26"/>
    <p:sldId id="298" r:id="rId27"/>
    <p:sldId id="320" r:id="rId28"/>
    <p:sldId id="279" r:id="rId29"/>
    <p:sldId id="297" r:id="rId30"/>
    <p:sldId id="296" r:id="rId31"/>
    <p:sldId id="32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81E7AD-D001-47E3-81E7-048C0BAACABF}">
          <p14:sldIdLst>
            <p14:sldId id="294"/>
            <p14:sldId id="293"/>
            <p14:sldId id="292"/>
            <p14:sldId id="291"/>
            <p14:sldId id="290"/>
            <p14:sldId id="326"/>
            <p14:sldId id="305"/>
            <p14:sldId id="304"/>
            <p14:sldId id="288"/>
            <p14:sldId id="287"/>
            <p14:sldId id="316"/>
            <p14:sldId id="284"/>
            <p14:sldId id="308"/>
            <p14:sldId id="328"/>
            <p14:sldId id="329"/>
            <p14:sldId id="330"/>
            <p14:sldId id="331"/>
            <p14:sldId id="283"/>
            <p14:sldId id="282"/>
            <p14:sldId id="300"/>
            <p14:sldId id="299"/>
            <p14:sldId id="298"/>
            <p14:sldId id="320"/>
            <p14:sldId id="279"/>
            <p14:sldId id="297"/>
            <p14:sldId id="296"/>
            <p14:sldId id="3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oebe F" initials="PF" lastIdx="7" clrIdx="0">
    <p:extLst>
      <p:ext uri="{19B8F6BF-5375-455C-9EA6-DF929625EA0E}">
        <p15:presenceInfo xmlns:p15="http://schemas.microsoft.com/office/powerpoint/2012/main" userId="b56916c4179619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9A5D"/>
    <a:srgbClr val="CB3323"/>
    <a:srgbClr val="1BB0BB"/>
    <a:srgbClr val="7A15C5"/>
    <a:srgbClr val="6D1935"/>
    <a:srgbClr val="D65F52"/>
    <a:srgbClr val="E9E6DF"/>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79390-FFEE-CC3B-C888-0E912BCAC2B0}" v="744" dt="2023-10-05T23:08:47.177"/>
    <p1510:client id="{336100F0-4CE3-4A98-ADEF-0AF990390519}" v="542" dt="2023-10-05T03:20:46.648"/>
    <p1510:client id="{3CB3D0C0-CE9F-FE55-1DE8-2EE121B390C2}" v="277" dt="2023-10-05T05:26:12.583"/>
    <p1510:client id="{4136F345-11E4-4B46-8DBB-7A1A679ED95B}" v="1471" dt="2023-10-05T23:38:20.829"/>
    <p1510:client id="{5CBA04D7-C670-6F9F-7D36-0546629844EB}" v="223" dt="2023-10-05T08:09:51.433"/>
    <p1510:client id="{675C5867-1DF9-392B-5B05-FD17FA45A504}" v="11" dt="2023-10-05T03:56:14.860"/>
    <p1510:client id="{6CE99A23-D988-8E5E-41FA-B1867C449300}" v="32" dt="2023-10-05T23:35:49.704"/>
    <p1510:client id="{73518818-BCC1-9FC6-87A7-703B2A3F5509}" v="16" dt="2023-10-05T23:35:36.475"/>
    <p1510:client id="{A4500A93-9323-78F5-B167-5D83B65B44FB}" v="75" dt="2023-10-05T13:21:36.900"/>
    <p1510:client id="{B2106B4E-27FC-0D92-DE6D-2C0C9E184B13}" v="3" dt="2023-10-05T10:28:23.238"/>
    <p1510:client id="{E0A1BE28-5640-E068-13EA-921558C95910}" v="3" dt="2023-10-05T23:05:05.829"/>
    <p1510:client id="{E0AD66CE-0093-2804-4F25-868643E3FD72}" v="220" dt="2023-10-06T01:48:48.614"/>
    <p1510:client id="{F05D87F3-9200-4690-50FC-0108A8BD0439}" v="140" dt="2023-10-05T12:21:20.481"/>
    <p1510:client id="{F338031C-4BEA-4054-3F75-CEC362CA8DF7}" v="12" dt="2023-10-05T23:41:14.030"/>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4" autoAdjust="0"/>
    <p:restoredTop sz="83968" autoAdjust="0"/>
  </p:normalViewPr>
  <p:slideViewPr>
    <p:cSldViewPr snapToGrid="0">
      <p:cViewPr varScale="1">
        <p:scale>
          <a:sx n="57" d="100"/>
          <a:sy n="57" d="100"/>
        </p:scale>
        <p:origin x="896" y="2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Property proportion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A4AB-4B66-8D5D-DE3E68F1B6A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4AB-4B66-8D5D-DE3E68F1B6A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2-A4AB-4B66-8D5D-DE3E68F1B6A0}"/>
              </c:ext>
            </c:extLst>
          </c:dPt>
          <c:dPt>
            <c:idx val="3"/>
            <c:bubble3D val="0"/>
            <c:explosion val="1"/>
            <c:spPr>
              <a:solidFill>
                <a:schemeClr val="accent4"/>
              </a:solidFill>
              <a:ln w="19050">
                <a:solidFill>
                  <a:schemeClr val="lt1"/>
                </a:solidFill>
              </a:ln>
              <a:effectLst/>
            </c:spPr>
            <c:extLst>
              <c:ext xmlns:c16="http://schemas.microsoft.com/office/drawing/2014/chart" uri="{C3380CC4-5D6E-409C-BE32-E72D297353CC}">
                <c16:uniqueId val="{00000005-A4AB-4B66-8D5D-DE3E68F1B6A0}"/>
              </c:ext>
            </c:extLst>
          </c:dPt>
          <c:dLbls>
            <c:dLbl>
              <c:idx val="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4-A4AB-4B66-8D5D-DE3E68F1B6A0}"/>
                </c:ext>
              </c:extLst>
            </c:dLbl>
            <c:dLbl>
              <c:idx val="1"/>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A4AB-4B66-8D5D-DE3E68F1B6A0}"/>
                </c:ext>
              </c:extLst>
            </c:dLbl>
            <c:dLbl>
              <c:idx val="2"/>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2-A4AB-4B66-8D5D-DE3E68F1B6A0}"/>
                </c:ext>
              </c:extLst>
            </c:dLbl>
            <c:dLbl>
              <c:idx val="3"/>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5-A4AB-4B66-8D5D-DE3E68F1B6A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4"/>
                <c:pt idx="0">
                  <c:v>Apartment</c:v>
                </c:pt>
                <c:pt idx="1">
                  <c:v>House</c:v>
                </c:pt>
                <c:pt idx="2">
                  <c:v>Townhouse</c:v>
                </c:pt>
                <c:pt idx="3">
                  <c:v>Others</c:v>
                </c:pt>
              </c:strCache>
            </c:strRef>
          </c:cat>
          <c:val>
            <c:numRef>
              <c:f>Sheet1!$B$2:$B$5</c:f>
              <c:numCache>
                <c:formatCode>General</c:formatCode>
                <c:ptCount val="4"/>
                <c:pt idx="0">
                  <c:v>4685</c:v>
                </c:pt>
                <c:pt idx="1">
                  <c:v>5545</c:v>
                </c:pt>
                <c:pt idx="2">
                  <c:v>1166</c:v>
                </c:pt>
                <c:pt idx="3">
                  <c:v>264</c:v>
                </c:pt>
              </c:numCache>
            </c:numRef>
          </c:val>
          <c:extLst>
            <c:ext xmlns:c16="http://schemas.microsoft.com/office/drawing/2014/chart" uri="{C3380CC4-5D6E-409C-BE32-E72D297353CC}">
              <c16:uniqueId val="{00000000-A4AB-4B66-8D5D-DE3E68F1B6A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10-06T23:18:41.654" idx="4">
    <p:pos x="10" y="10"/>
    <p:text>Need to check animations</p:text>
    <p:extLst>
      <p:ext uri="{C676402C-5697-4E1C-873F-D02D1690AC5C}">
        <p15:threadingInfo xmlns:p15="http://schemas.microsoft.com/office/powerpoint/2012/main" timeZoneBias="-660"/>
      </p:ext>
    </p:extLst>
  </p:cm>
  <p:cm authorId="1" dt="2023-10-06T23:29:23.127" idx="6">
    <p:pos x="106" y="106"/>
    <p:text>Need to determine who's saying what</p:text>
    <p:extLst>
      <p:ext uri="{C676402C-5697-4E1C-873F-D02D1690AC5C}">
        <p15:threadingInfo xmlns:p15="http://schemas.microsoft.com/office/powerpoint/2012/main" timeZoneBias="-660"/>
      </p:ext>
    </p:extLst>
  </p:cm>
  <p:cm authorId="1" dt="2023-10-06T23:29:39.448" idx="7">
    <p:pos x="202" y="202"/>
    <p:text>Need to add any notes if ppl want</p:text>
    <p:extLst>
      <p:ext uri="{C676402C-5697-4E1C-873F-D02D1690AC5C}">
        <p15:threadingInfo xmlns:p15="http://schemas.microsoft.com/office/powerpoint/2012/main" timeZoneBias="-6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0-06T14:03:26.654" idx="2">
    <p:pos x="4971" y="1089"/>
    <p:text>Not sure what you mean by this?</p:text>
    <p:extLst>
      <p:ext uri="{C676402C-5697-4E1C-873F-D02D1690AC5C}">
        <p15:threadingInfo xmlns:p15="http://schemas.microsoft.com/office/powerpoint/2012/main" timeZoneBias="-6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Train with Lasso Regression and Light Gradient Boosting Methods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b="1" kern="1200" spc="150" baseline="0" dirty="0">
              <a:solidFill>
                <a:schemeClr val="tx1"/>
              </a:solidFill>
              <a:latin typeface="+mn-lt"/>
              <a:ea typeface="+mj-ea"/>
              <a:cs typeface="+mj-cs"/>
            </a:rPr>
            <a:t>COLLECTION</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00000"/>
            </a:lnSpc>
          </a:pPr>
          <a:r>
            <a:rPr lang="en-US" sz="1400" spc="50" baseline="0">
              <a:latin typeface="+mn-lt"/>
            </a:rPr>
            <a:t>Scraped and collected</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b="1" kern="1200" spc="150" baseline="0" dirty="0">
              <a:solidFill>
                <a:prstClr val="black"/>
              </a:solidFill>
              <a:latin typeface="+mn-lt"/>
              <a:ea typeface="+mn-ea"/>
              <a:cs typeface="+mn-cs"/>
            </a:rPr>
            <a:t>OUTLIER DETECTION</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r>
            <a:rPr lang="en-US" sz="1400" spc="50" baseline="0">
              <a:latin typeface="+mn-lt"/>
            </a:rPr>
            <a:t>IQR range</a:t>
          </a:r>
        </a:p>
        <a:p>
          <a:pPr marL="0">
            <a:lnSpc>
              <a:spcPct val="100000"/>
            </a:lnSpc>
          </a:pPr>
          <a:r>
            <a:rPr lang="en-US" sz="1400" spc="50" baseline="0">
              <a:latin typeface="+mn-lt"/>
            </a:rPr>
            <a:t>Web verification</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b="1" kern="1200" spc="150" baseline="0" dirty="0">
              <a:solidFill>
                <a:prstClr val="black"/>
              </a:solidFill>
              <a:latin typeface="+mn-lt"/>
              <a:ea typeface="+mn-ea"/>
              <a:cs typeface="+mn-cs"/>
            </a:rPr>
            <a:t>DATA PARTITIONING</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Train – test set</a:t>
          </a:r>
        </a:p>
        <a:p>
          <a:pPr marL="0" lvl="0" indent="0" algn="l" defTabSz="66675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Information leak</a:t>
          </a:r>
        </a:p>
        <a:p>
          <a:pPr marL="0" lvl="0" indent="0" algn="l" defTabSz="666750">
            <a:lnSpc>
              <a:spcPct val="100000"/>
            </a:lnSpc>
            <a:spcBef>
              <a:spcPct val="0"/>
            </a:spcBef>
            <a:spcAft>
              <a:spcPct val="35000"/>
            </a:spcAft>
            <a:buNone/>
          </a:pPr>
          <a:r>
            <a:rPr lang="en-US" sz="1350" kern="1200" spc="50" baseline="0">
              <a:solidFill>
                <a:prstClr val="black">
                  <a:hueOff val="0"/>
                  <a:satOff val="0"/>
                  <a:lumOff val="0"/>
                  <a:alphaOff val="0"/>
                </a:prstClr>
              </a:solidFill>
              <a:latin typeface="+mn-lt"/>
              <a:ea typeface="+mn-ea"/>
              <a:cs typeface="+mn-cs"/>
            </a:rPr>
            <a:t>Privacy requirement</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Reasonable imputation</a:t>
          </a:r>
        </a:p>
        <a:p>
          <a:pPr marL="0" lvl="0" indent="0" algn="l" defTabSz="666750" rtl="0">
            <a:lnSpc>
              <a:spcPct val="100000"/>
            </a:lnSpc>
            <a:spcBef>
              <a:spcPct val="0"/>
            </a:spcBef>
            <a:spcAft>
              <a:spcPct val="35000"/>
            </a:spcAft>
            <a:buNone/>
          </a:pPr>
          <a:endParaRPr lang="en-US" sz="1400" kern="1200" spc="50" baseline="0">
            <a:solidFill>
              <a:prstClr val="black">
                <a:hueOff val="0"/>
                <a:satOff val="0"/>
                <a:lumOff val="0"/>
                <a:alphaOff val="0"/>
              </a:prstClr>
            </a:solidFill>
            <a:latin typeface="+mn-lt"/>
            <a:ea typeface="+mn-ea"/>
            <a:cs typeface="+mn-cs"/>
          </a:endParaRP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b="1" kern="1200" spc="150" baseline="0" dirty="0">
              <a:solidFill>
                <a:prstClr val="black"/>
              </a:solidFill>
              <a:latin typeface="+mn-lt"/>
              <a:ea typeface="+mn-ea"/>
              <a:cs typeface="+mn-cs"/>
            </a:rPr>
            <a:t>MODEL TRAINING</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custT="1"/>
      <dgm:spPr/>
      <dgm:t>
        <a:bodyPr/>
        <a:lstStyle/>
        <a:p>
          <a:pPr marL="0"/>
          <a:r>
            <a:rPr lang="en-US" sz="1600" b="1" kern="1200" spc="150" baseline="0" dirty="0">
              <a:solidFill>
                <a:prstClr val="black"/>
              </a:solidFill>
              <a:latin typeface="+mn-lt"/>
              <a:ea typeface="+mn-ea"/>
              <a:cs typeface="+mn-cs"/>
            </a:rPr>
            <a:t>DATA IMPUTATION</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3760"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b="1" kern="1200" spc="150" baseline="0" dirty="0">
              <a:solidFill>
                <a:schemeClr val="tx1"/>
              </a:solidFill>
              <a:latin typeface="+mn-lt"/>
              <a:ea typeface="+mj-ea"/>
              <a:cs typeface="+mj-cs"/>
            </a:rPr>
            <a:t>COLLECTION</a:t>
          </a:r>
        </a:p>
      </dsp:txBody>
      <dsp:txXfrm>
        <a:off x="13760" y="748982"/>
        <a:ext cx="2011384" cy="603415"/>
      </dsp:txXfrm>
    </dsp:sp>
    <dsp:sp modelId="{22359DD7-1BFB-4900-BAE6-6084F2F57988}">
      <dsp:nvSpPr>
        <dsp:cNvPr id="0" name=""/>
        <dsp:cNvSpPr/>
      </dsp:nvSpPr>
      <dsp:spPr>
        <a:xfrm>
          <a:off x="13760"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622300">
            <a:lnSpc>
              <a:spcPct val="100000"/>
            </a:lnSpc>
            <a:spcBef>
              <a:spcPct val="0"/>
            </a:spcBef>
            <a:spcAft>
              <a:spcPct val="35000"/>
            </a:spcAft>
            <a:buNone/>
          </a:pPr>
          <a:r>
            <a:rPr lang="en-US" sz="1400" kern="1200" spc="50" baseline="0">
              <a:latin typeface="+mn-lt"/>
            </a:rPr>
            <a:t>Scraped and collected</a:t>
          </a:r>
        </a:p>
      </dsp:txBody>
      <dsp:txXfrm>
        <a:off x="13760" y="1352397"/>
        <a:ext cx="2011384" cy="1643532"/>
      </dsp:txXfrm>
    </dsp:sp>
    <dsp:sp modelId="{C4F84DEA-2002-4D32-8E80-70EEE05E345A}">
      <dsp:nvSpPr>
        <dsp:cNvPr id="0" name=""/>
        <dsp:cNvSpPr/>
      </dsp:nvSpPr>
      <dsp:spPr>
        <a:xfrm>
          <a:off x="2132933"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711200">
            <a:lnSpc>
              <a:spcPct val="90000"/>
            </a:lnSpc>
            <a:spcBef>
              <a:spcPct val="0"/>
            </a:spcBef>
            <a:spcAft>
              <a:spcPct val="35000"/>
            </a:spcAft>
            <a:buNone/>
          </a:pPr>
          <a:r>
            <a:rPr lang="en-US" sz="1600" b="1" kern="1200" spc="150" baseline="0" dirty="0">
              <a:solidFill>
                <a:prstClr val="black"/>
              </a:solidFill>
              <a:latin typeface="+mn-lt"/>
              <a:ea typeface="+mn-ea"/>
              <a:cs typeface="+mn-cs"/>
            </a:rPr>
            <a:t>OUTLIER DETECTION</a:t>
          </a:r>
        </a:p>
      </dsp:txBody>
      <dsp:txXfrm>
        <a:off x="2132933" y="748982"/>
        <a:ext cx="2011384" cy="603415"/>
      </dsp:txXfrm>
    </dsp:sp>
    <dsp:sp modelId="{4FEB85EB-D046-4CDB-8A62-BBCE260C4490}">
      <dsp:nvSpPr>
        <dsp:cNvPr id="0" name=""/>
        <dsp:cNvSpPr/>
      </dsp:nvSpPr>
      <dsp:spPr>
        <a:xfrm>
          <a:off x="2132933"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622300">
            <a:lnSpc>
              <a:spcPct val="100000"/>
            </a:lnSpc>
            <a:spcBef>
              <a:spcPct val="0"/>
            </a:spcBef>
            <a:spcAft>
              <a:spcPct val="35000"/>
            </a:spcAft>
            <a:buNone/>
          </a:pPr>
          <a:r>
            <a:rPr lang="en-US" sz="1400" kern="1200" spc="50" baseline="0">
              <a:latin typeface="+mn-lt"/>
            </a:rPr>
            <a:t>IQR range</a:t>
          </a:r>
        </a:p>
        <a:p>
          <a:pPr marL="0" lvl="0" indent="0" algn="l" defTabSz="622300">
            <a:lnSpc>
              <a:spcPct val="100000"/>
            </a:lnSpc>
            <a:spcBef>
              <a:spcPct val="0"/>
            </a:spcBef>
            <a:spcAft>
              <a:spcPct val="35000"/>
            </a:spcAft>
            <a:buNone/>
          </a:pPr>
          <a:r>
            <a:rPr lang="en-US" sz="1400" kern="1200" spc="50" baseline="0">
              <a:latin typeface="+mn-lt"/>
            </a:rPr>
            <a:t>Web verification</a:t>
          </a:r>
        </a:p>
      </dsp:txBody>
      <dsp:txXfrm>
        <a:off x="2132933" y="1352397"/>
        <a:ext cx="2011384" cy="1643532"/>
      </dsp:txXfrm>
    </dsp:sp>
    <dsp:sp modelId="{49B7F8FA-D256-41EF-9327-52A3551D9A60}">
      <dsp:nvSpPr>
        <dsp:cNvPr id="0" name=""/>
        <dsp:cNvSpPr/>
      </dsp:nvSpPr>
      <dsp:spPr>
        <a:xfrm>
          <a:off x="4252107"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1600" b="1" kern="1200" spc="150" baseline="0" dirty="0">
              <a:solidFill>
                <a:prstClr val="black"/>
              </a:solidFill>
              <a:latin typeface="+mn-lt"/>
              <a:ea typeface="+mn-ea"/>
              <a:cs typeface="+mn-cs"/>
            </a:rPr>
            <a:t>DATA PARTITIONING</a:t>
          </a:r>
        </a:p>
      </dsp:txBody>
      <dsp:txXfrm>
        <a:off x="4252107" y="748982"/>
        <a:ext cx="2011384" cy="603415"/>
      </dsp:txXfrm>
    </dsp:sp>
    <dsp:sp modelId="{6B5FE59C-B471-448A-AA7A-B526DCC4D4CA}">
      <dsp:nvSpPr>
        <dsp:cNvPr id="0" name=""/>
        <dsp:cNvSpPr/>
      </dsp:nvSpPr>
      <dsp:spPr>
        <a:xfrm>
          <a:off x="4252107"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66675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Train – test set</a:t>
          </a:r>
        </a:p>
        <a:p>
          <a:pPr marL="0" lvl="0" indent="0" algn="l" defTabSz="66675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Information leak</a:t>
          </a:r>
        </a:p>
        <a:p>
          <a:pPr marL="0" lvl="0" indent="0" algn="l" defTabSz="666750">
            <a:lnSpc>
              <a:spcPct val="100000"/>
            </a:lnSpc>
            <a:spcBef>
              <a:spcPct val="0"/>
            </a:spcBef>
            <a:spcAft>
              <a:spcPct val="35000"/>
            </a:spcAft>
            <a:buNone/>
          </a:pPr>
          <a:r>
            <a:rPr lang="en-US" sz="1350" kern="1200" spc="50" baseline="0">
              <a:solidFill>
                <a:prstClr val="black">
                  <a:hueOff val="0"/>
                  <a:satOff val="0"/>
                  <a:lumOff val="0"/>
                  <a:alphaOff val="0"/>
                </a:prstClr>
              </a:solidFill>
              <a:latin typeface="+mn-lt"/>
              <a:ea typeface="+mn-ea"/>
              <a:cs typeface="+mn-cs"/>
            </a:rPr>
            <a:t>Privacy requirement</a:t>
          </a:r>
        </a:p>
      </dsp:txBody>
      <dsp:txXfrm>
        <a:off x="4252107" y="1352397"/>
        <a:ext cx="2011384" cy="1643532"/>
      </dsp:txXfrm>
    </dsp:sp>
    <dsp:sp modelId="{4132ECB1-6BEF-4935-AFA3-B2EAA48FDE7E}">
      <dsp:nvSpPr>
        <dsp:cNvPr id="0" name=""/>
        <dsp:cNvSpPr/>
      </dsp:nvSpPr>
      <dsp:spPr>
        <a:xfrm>
          <a:off x="6371281"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711200">
            <a:lnSpc>
              <a:spcPct val="90000"/>
            </a:lnSpc>
            <a:spcBef>
              <a:spcPct val="0"/>
            </a:spcBef>
            <a:spcAft>
              <a:spcPct val="35000"/>
            </a:spcAft>
            <a:buNone/>
          </a:pPr>
          <a:r>
            <a:rPr lang="en-US" sz="1600" b="1" kern="1200" spc="150" baseline="0" dirty="0">
              <a:solidFill>
                <a:prstClr val="black"/>
              </a:solidFill>
              <a:latin typeface="+mn-lt"/>
              <a:ea typeface="+mn-ea"/>
              <a:cs typeface="+mn-cs"/>
            </a:rPr>
            <a:t>DATA IMPUTATION</a:t>
          </a:r>
        </a:p>
      </dsp:txBody>
      <dsp:txXfrm>
        <a:off x="6371281" y="748982"/>
        <a:ext cx="2011384" cy="603415"/>
      </dsp:txXfrm>
    </dsp:sp>
    <dsp:sp modelId="{C42A8BDE-B838-475D-AFDE-17B60D744AB6}">
      <dsp:nvSpPr>
        <dsp:cNvPr id="0" name=""/>
        <dsp:cNvSpPr/>
      </dsp:nvSpPr>
      <dsp:spPr>
        <a:xfrm>
          <a:off x="6371281"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666750" rtl="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Reasonable imputation</a:t>
          </a:r>
        </a:p>
        <a:p>
          <a:pPr marL="0" lvl="0" indent="0" algn="l" defTabSz="666750" rtl="0">
            <a:lnSpc>
              <a:spcPct val="100000"/>
            </a:lnSpc>
            <a:spcBef>
              <a:spcPct val="0"/>
            </a:spcBef>
            <a:spcAft>
              <a:spcPct val="35000"/>
            </a:spcAft>
            <a:buNone/>
          </a:pPr>
          <a:endParaRPr lang="en-US" sz="1400" kern="1200" spc="50" baseline="0">
            <a:solidFill>
              <a:prstClr val="black">
                <a:hueOff val="0"/>
                <a:satOff val="0"/>
                <a:lumOff val="0"/>
                <a:alphaOff val="0"/>
              </a:prstClr>
            </a:solidFill>
            <a:latin typeface="+mn-lt"/>
            <a:ea typeface="+mn-ea"/>
            <a:cs typeface="+mn-cs"/>
          </a:endParaRPr>
        </a:p>
      </dsp:txBody>
      <dsp:txXfrm>
        <a:off x="6371281" y="1352397"/>
        <a:ext cx="2011384" cy="1643532"/>
      </dsp:txXfrm>
    </dsp:sp>
    <dsp:sp modelId="{59606EB9-9F10-4D12-A33F-A242FDCC0D0F}">
      <dsp:nvSpPr>
        <dsp:cNvPr id="0" name=""/>
        <dsp:cNvSpPr/>
      </dsp:nvSpPr>
      <dsp:spPr>
        <a:xfrm>
          <a:off x="8490455" y="748982"/>
          <a:ext cx="2011384" cy="6034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89000">
            <a:lnSpc>
              <a:spcPct val="90000"/>
            </a:lnSpc>
            <a:spcBef>
              <a:spcPct val="0"/>
            </a:spcBef>
            <a:spcAft>
              <a:spcPct val="35000"/>
            </a:spcAft>
            <a:buNone/>
          </a:pPr>
          <a:r>
            <a:rPr lang="en-US" sz="1600" b="1" kern="1200" spc="150" baseline="0" dirty="0">
              <a:solidFill>
                <a:prstClr val="black"/>
              </a:solidFill>
              <a:latin typeface="+mn-lt"/>
              <a:ea typeface="+mn-ea"/>
              <a:cs typeface="+mn-cs"/>
            </a:rPr>
            <a:t>MODEL TRAINING</a:t>
          </a:r>
        </a:p>
      </dsp:txBody>
      <dsp:txXfrm>
        <a:off x="8490455" y="748982"/>
        <a:ext cx="2011384" cy="603415"/>
      </dsp:txXfrm>
    </dsp:sp>
    <dsp:sp modelId="{C8429E68-36DD-4F6A-A2F4-7CCDADCEFAD1}">
      <dsp:nvSpPr>
        <dsp:cNvPr id="0" name=""/>
        <dsp:cNvSpPr/>
      </dsp:nvSpPr>
      <dsp:spPr>
        <a:xfrm>
          <a:off x="8490455" y="1352397"/>
          <a:ext cx="2011384" cy="16435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r>
            <a:rPr lang="en-US" sz="1400" kern="1200" spc="50" baseline="0">
              <a:solidFill>
                <a:prstClr val="black">
                  <a:hueOff val="0"/>
                  <a:satOff val="0"/>
                  <a:lumOff val="0"/>
                  <a:alphaOff val="0"/>
                </a:prstClr>
              </a:solidFill>
              <a:latin typeface="+mn-lt"/>
              <a:ea typeface="+mn-ea"/>
              <a:cs typeface="+mn-cs"/>
            </a:rPr>
            <a:t>Train with Lasso Regression and Light Gradient Boosting Methods</a:t>
          </a:r>
        </a:p>
      </dsp:txBody>
      <dsp:txXfrm>
        <a:off x="8490455" y="1352397"/>
        <a:ext cx="2011384" cy="164353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10/7/2023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315805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(Yasa)</a:t>
            </a:r>
          </a:p>
          <a:p>
            <a:r>
              <a:rPr lang="en-AU" dirty="0"/>
              <a:t>(1 min)</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a:p>
        </p:txBody>
      </p:sp>
    </p:spTree>
    <p:extLst>
      <p:ext uri="{BB962C8B-B14F-4D97-AF65-F5344CB8AC3E}">
        <p14:creationId xmlns:p14="http://schemas.microsoft.com/office/powerpoint/2010/main" val="3841721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(Ngoc)</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a:p>
        </p:txBody>
      </p:sp>
    </p:spTree>
    <p:extLst>
      <p:ext uri="{BB962C8B-B14F-4D97-AF65-F5344CB8AC3E}">
        <p14:creationId xmlns:p14="http://schemas.microsoft.com/office/powerpoint/2010/main" val="615326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(30 sec)</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a:p>
        </p:txBody>
      </p:sp>
    </p:spTree>
    <p:extLst>
      <p:ext uri="{BB962C8B-B14F-4D97-AF65-F5344CB8AC3E}">
        <p14:creationId xmlns:p14="http://schemas.microsoft.com/office/powerpoint/2010/main" val="306333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(20 sec)</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a:p>
        </p:txBody>
      </p:sp>
    </p:spTree>
    <p:extLst>
      <p:ext uri="{BB962C8B-B14F-4D97-AF65-F5344CB8AC3E}">
        <p14:creationId xmlns:p14="http://schemas.microsoft.com/office/powerpoint/2010/main" val="2366610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(30 sec)</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2738635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(15 sec)</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a:p>
        </p:txBody>
      </p:sp>
    </p:spTree>
    <p:extLst>
      <p:ext uri="{BB962C8B-B14F-4D97-AF65-F5344CB8AC3E}">
        <p14:creationId xmlns:p14="http://schemas.microsoft.com/office/powerpoint/2010/main" val="2429725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(Ngoc)</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(10 sec)</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a:p>
        </p:txBody>
      </p:sp>
    </p:spTree>
    <p:extLst>
      <p:ext uri="{BB962C8B-B14F-4D97-AF65-F5344CB8AC3E}">
        <p14:creationId xmlns:p14="http://schemas.microsoft.com/office/powerpoint/2010/main" val="3226536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(Ingrid)</a:t>
            </a:r>
          </a:p>
          <a:p>
            <a:r>
              <a:rPr lang="en-AU" dirty="0"/>
              <a:t>(2 mins)</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a:p>
        </p:txBody>
      </p:sp>
    </p:spTree>
    <p:extLst>
      <p:ext uri="{BB962C8B-B14F-4D97-AF65-F5344CB8AC3E}">
        <p14:creationId xmlns:p14="http://schemas.microsoft.com/office/powerpoint/2010/main" val="2136396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a:t>We drew upon the method of liveability calculated by the Australian Urban Observatory. </a:t>
            </a:r>
          </a:p>
          <a:p>
            <a:r>
              <a:rPr lang="en-GB" sz="1050"/>
              <a:t>This takes stock of all relevant United Nations Sustainable Development Goals which contribute to the everyday lives of residents, so all of our liveability factors are also linked to these. Each of these features was then standardised and given a weighting. For example the number of train stops has a higher weighting than the number of bus stops, given trains provide faster travel connections in to the city and surrounding suburbs. Crime was also given a negative weighting, given this is an undesirable feature. Each suburb was then assigned a liveability score out of 100, with the highest ranking suburb being 100 and the lowing given 0. </a:t>
            </a:r>
            <a:endParaRPr lang="en-GB" sz="1050">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a:p>
        </p:txBody>
      </p:sp>
    </p:spTree>
    <p:extLst>
      <p:ext uri="{BB962C8B-B14F-4D97-AF65-F5344CB8AC3E}">
        <p14:creationId xmlns:p14="http://schemas.microsoft.com/office/powerpoint/2010/main" val="4021462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298450">
              <a:buSzPts val="1100"/>
              <a:buChar char="-"/>
            </a:pPr>
            <a:r>
              <a:rPr lang="en-GB" sz="1000"/>
              <a:t>Camberwell has great connectivity, with train and tram stops contributing the most to it’s high liveability. Reservoir and Preston have lots of schools and open spaces, so are great places for families. All of the most liveable suburbs have low crime. </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a:p>
        </p:txBody>
      </p:sp>
    </p:spTree>
    <p:extLst>
      <p:ext uri="{BB962C8B-B14F-4D97-AF65-F5344CB8AC3E}">
        <p14:creationId xmlns:p14="http://schemas.microsoft.com/office/powerpoint/2010/main" val="3890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(Clarissa)</a:t>
            </a:r>
          </a:p>
          <a:p>
            <a:r>
              <a:rPr lang="en-AU" dirty="0"/>
              <a:t>(30 sec) – introduce what each person is saying</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2522913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GB" sz="1000"/>
              <a:t>Affordability must acknowledge income, and be relative to this. </a:t>
            </a:r>
          </a:p>
          <a:p>
            <a:pPr marL="457200" indent="-298450">
              <a:buSzPts val="1100"/>
              <a:buChar char="-"/>
            </a:pPr>
            <a:r>
              <a:rPr lang="en-GB" sz="1000"/>
              <a:t>Like the liveability calculation, the median rental price and median income were both standardised and given weightings. </a:t>
            </a:r>
          </a:p>
          <a:p>
            <a:pPr marL="0" lvl="0" indent="0" algn="l" rtl="0">
              <a:spcBef>
                <a:spcPts val="0"/>
              </a:spcBef>
              <a:spcAft>
                <a:spcPts val="0"/>
              </a:spcAft>
              <a:buNone/>
            </a:pPr>
            <a:endParaRPr lang="en-GB" sz="105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a:p>
        </p:txBody>
      </p:sp>
    </p:spTree>
    <p:extLst>
      <p:ext uri="{BB962C8B-B14F-4D97-AF65-F5344CB8AC3E}">
        <p14:creationId xmlns:p14="http://schemas.microsoft.com/office/powerpoint/2010/main" val="869589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None/>
            </a:pPr>
            <a:r>
              <a:rPr lang="en-GB" sz="1000" dirty="0"/>
              <a:t>(Ingrid)</a:t>
            </a: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a:p>
        </p:txBody>
      </p:sp>
    </p:spTree>
    <p:extLst>
      <p:ext uri="{BB962C8B-B14F-4D97-AF65-F5344CB8AC3E}">
        <p14:creationId xmlns:p14="http://schemas.microsoft.com/office/powerpoint/2010/main" val="3449382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(Phoebe)</a:t>
            </a: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a:p>
        </p:txBody>
      </p:sp>
    </p:spTree>
    <p:extLst>
      <p:ext uri="{BB962C8B-B14F-4D97-AF65-F5344CB8AC3E}">
        <p14:creationId xmlns:p14="http://schemas.microsoft.com/office/powerpoint/2010/main" val="3718301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(30 sec)</a:t>
            </a:r>
          </a:p>
          <a:p>
            <a:r>
              <a:rPr lang="en-AU" dirty="0"/>
              <a:t>- some features unable to be used because too much missing data</a:t>
            </a:r>
          </a:p>
          <a:p>
            <a:endParaRPr lang="en-AU" dirty="0"/>
          </a:p>
          <a:p>
            <a:endParaRPr lang="en-AU" dirty="0"/>
          </a:p>
          <a:p>
            <a:r>
              <a:rPr lang="en-AU" dirty="0"/>
              <a:t>- Insufficient data and time to use more complex models</a:t>
            </a:r>
          </a:p>
          <a:p>
            <a:endParaRPr lang="en-AU" dirty="0"/>
          </a:p>
          <a:p>
            <a:r>
              <a:rPr lang="en-AU" dirty="0"/>
              <a:t>Time limitations: limited variables/datasets (finite exploration), model choice</a:t>
            </a:r>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a:p>
        </p:txBody>
      </p:sp>
    </p:spTree>
    <p:extLst>
      <p:ext uri="{BB962C8B-B14F-4D97-AF65-F5344CB8AC3E}">
        <p14:creationId xmlns:p14="http://schemas.microsoft.com/office/powerpoint/2010/main" val="1295035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(50 sec)</a:t>
            </a:r>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a:p>
        </p:txBody>
      </p:sp>
    </p:spTree>
    <p:extLst>
      <p:ext uri="{BB962C8B-B14F-4D97-AF65-F5344CB8AC3E}">
        <p14:creationId xmlns:p14="http://schemas.microsoft.com/office/powerpoint/2010/main" val="3185913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(Phoebe)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(40 sec)</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Model choice: </a:t>
            </a:r>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a:p>
        </p:txBody>
      </p:sp>
    </p:spTree>
    <p:extLst>
      <p:ext uri="{BB962C8B-B14F-4D97-AF65-F5344CB8AC3E}">
        <p14:creationId xmlns:p14="http://schemas.microsoft.com/office/powerpoint/2010/main" val="3063330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(50 sec)</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3735331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(20 sec)</a:t>
            </a:r>
          </a:p>
          <a:p>
            <a:r>
              <a:rPr lang="en-AU" dirty="0"/>
              <a:t>ADD ESTIMATED HOURS OF WORK PER CHECKPOINT (mostly on preprocessing + scraping)</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2526900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100" kern="10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3339808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(Clarissa)</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(30 sec)</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339808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(Yasa)</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2338273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(20 sec)</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3899327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ADD DEFINITION OF MODEL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00" dirty="0">
                <a:effectLst/>
                <a:latin typeface="Calibri Light" panose="020F0302020204030204" pitchFamily="34" charset="0"/>
                <a:ea typeface="Calibri" panose="020F0502020204030204" pitchFamily="34" charset="0"/>
                <a:cs typeface="Calibri Light" panose="020F0302020204030204" pitchFamily="34" charset="0"/>
              </a:rPr>
              <a:t>(20 sec)</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a:p>
        </p:txBody>
      </p:sp>
    </p:spTree>
    <p:extLst>
      <p:ext uri="{BB962C8B-B14F-4D97-AF65-F5344CB8AC3E}">
        <p14:creationId xmlns:p14="http://schemas.microsoft.com/office/powerpoint/2010/main" val="2779386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3429000"/>
            <a:ext cx="4941771" cy="212804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chor="ctr" anchorCtr="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272533"/>
            <a:ext cx="4296508" cy="953298"/>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306751" y="1507772"/>
            <a:ext cx="2141764" cy="514350"/>
          </a:xfrm>
        </p:spPr>
        <p:txBody>
          <a:bodyPr anchor="ctr">
            <a:no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872808" y="2584097"/>
            <a:ext cx="2141764" cy="514350"/>
          </a:xfrm>
        </p:spPr>
        <p:txBody>
          <a:bodyPr anchor="ctr">
            <a:no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479233" y="3660422"/>
            <a:ext cx="2141764" cy="514350"/>
          </a:xfrm>
        </p:spPr>
        <p:txBody>
          <a:bodyPr anchor="ctr">
            <a:no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2063433" y="4736748"/>
            <a:ext cx="2141764" cy="514350"/>
          </a:xfrm>
        </p:spPr>
        <p:txBody>
          <a:bodyPr anchor="ctr">
            <a:no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38250" y="522515"/>
            <a:ext cx="9710646" cy="1377306"/>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3023393"/>
            <a:ext cx="2896671"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954593"/>
            <a:ext cx="5111750" cy="1921958"/>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92195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 uri="{C183D7F6-B498-43B3-948B-1728B52AA6E4}">
                <adec:decorative xmlns:adec="http://schemas.microsoft.com/office/drawing/2017/decorative" val="1"/>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351693"/>
            <a:ext cx="4179570" cy="2453652"/>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107620"/>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85104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291403"/>
            <a:ext cx="2895600" cy="2054606"/>
          </a:xfrm>
        </p:spPr>
        <p:txBody>
          <a:bodyPr anchor="b">
            <a:no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A1CF8B-3479-49A3-A30E-2F2ECE962075}"/>
              </a:ext>
              <a:ext uri="{C183D7F6-B498-43B3-948B-1728B52AA6E4}">
                <adec:decorative xmlns:adec="http://schemas.microsoft.com/office/drawing/2017/decorative" val="1"/>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612949"/>
            <a:ext cx="5111750" cy="2263602"/>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2263602"/>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5D2CCB-CCFC-4A8A-ADA9-C1E4D13B968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522514"/>
            <a:ext cx="4179570" cy="3341857"/>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31859"/>
            <a:ext cx="4179570" cy="365125"/>
          </a:xfrm>
        </p:spPr>
        <p:txBody>
          <a:bodyPr anchor="ctr" anchorCtr="0">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95123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4852777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ctr" anchorCtr="0">
            <a:no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2030656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28567" y="892177"/>
            <a:ext cx="9577983" cy="1325563"/>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2pPr marL="0" indent="0" algn="ctr">
              <a:spcBef>
                <a:spcPts val="0"/>
              </a:spcBef>
              <a:buNone/>
              <a:defRPr sz="1400"/>
            </a:lvl2p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500168" y="892177"/>
            <a:ext cx="9088438" cy="1135899"/>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ctr">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570485"/>
            <a:ext cx="2105135"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779603"/>
            <a:ext cx="2299855"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779603"/>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38439"/>
            <a:ext cx="1813474"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38439"/>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931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2.xml"/><Relationship Id="rId21" Type="http://schemas.openxmlformats.org/officeDocument/2006/relationships/slideLayout" Target="../slideLayouts/slideLayout37.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63" Type="http://schemas.openxmlformats.org/officeDocument/2006/relationships/slideLayout" Target="../slideLayouts/slideLayout79.xml"/><Relationship Id="rId68" Type="http://schemas.openxmlformats.org/officeDocument/2006/relationships/slideLayout" Target="../slideLayouts/slideLayout84.xml"/><Relationship Id="rId16" Type="http://schemas.openxmlformats.org/officeDocument/2006/relationships/slideLayout" Target="../slideLayouts/slideLayout32.xml"/><Relationship Id="rId11" Type="http://schemas.openxmlformats.org/officeDocument/2006/relationships/slideLayout" Target="../slideLayouts/slideLayout27.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74" Type="http://schemas.openxmlformats.org/officeDocument/2006/relationships/slideLayout" Target="../slideLayouts/slideLayout90.xml"/><Relationship Id="rId79" Type="http://schemas.openxmlformats.org/officeDocument/2006/relationships/slideLayout" Target="../slideLayouts/slideLayout95.xml"/><Relationship Id="rId5" Type="http://schemas.openxmlformats.org/officeDocument/2006/relationships/slideLayout" Target="../slideLayouts/slideLayout21.xml"/><Relationship Id="rId61" Type="http://schemas.openxmlformats.org/officeDocument/2006/relationships/slideLayout" Target="../slideLayouts/slideLayout77.xml"/><Relationship Id="rId19" Type="http://schemas.openxmlformats.org/officeDocument/2006/relationships/slideLayout" Target="../slideLayouts/slideLayout3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56" Type="http://schemas.openxmlformats.org/officeDocument/2006/relationships/slideLayout" Target="../slideLayouts/slideLayout72.xml"/><Relationship Id="rId64" Type="http://schemas.openxmlformats.org/officeDocument/2006/relationships/slideLayout" Target="../slideLayouts/slideLayout80.xml"/><Relationship Id="rId69" Type="http://schemas.openxmlformats.org/officeDocument/2006/relationships/slideLayout" Target="../slideLayouts/slideLayout85.xml"/><Relationship Id="rId77" Type="http://schemas.openxmlformats.org/officeDocument/2006/relationships/slideLayout" Target="../slideLayouts/slideLayout93.xml"/><Relationship Id="rId8" Type="http://schemas.openxmlformats.org/officeDocument/2006/relationships/slideLayout" Target="../slideLayouts/slideLayout24.xml"/><Relationship Id="rId51" Type="http://schemas.openxmlformats.org/officeDocument/2006/relationships/slideLayout" Target="../slideLayouts/slideLayout67.xml"/><Relationship Id="rId72" Type="http://schemas.openxmlformats.org/officeDocument/2006/relationships/slideLayout" Target="../slideLayouts/slideLayout88.xml"/><Relationship Id="rId80" Type="http://schemas.openxmlformats.org/officeDocument/2006/relationships/slideLayout" Target="../slideLayouts/slideLayout96.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59" Type="http://schemas.openxmlformats.org/officeDocument/2006/relationships/slideLayout" Target="../slideLayouts/slideLayout75.xml"/><Relationship Id="rId67" Type="http://schemas.openxmlformats.org/officeDocument/2006/relationships/slideLayout" Target="../slideLayouts/slideLayout83.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slideLayout" Target="../slideLayouts/slideLayout70.xml"/><Relationship Id="rId62" Type="http://schemas.openxmlformats.org/officeDocument/2006/relationships/slideLayout" Target="../slideLayouts/slideLayout78.xml"/><Relationship Id="rId70" Type="http://schemas.openxmlformats.org/officeDocument/2006/relationships/slideLayout" Target="../slideLayouts/slideLayout86.xml"/><Relationship Id="rId75" Type="http://schemas.openxmlformats.org/officeDocument/2006/relationships/slideLayout" Target="../slideLayouts/slideLayout91.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 Id="rId57" Type="http://schemas.openxmlformats.org/officeDocument/2006/relationships/slideLayout" Target="../slideLayouts/slideLayout73.xml"/><Relationship Id="rId10" Type="http://schemas.openxmlformats.org/officeDocument/2006/relationships/slideLayout" Target="../slideLayouts/slideLayout26.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60" Type="http://schemas.openxmlformats.org/officeDocument/2006/relationships/slideLayout" Target="../slideLayouts/slideLayout76.xml"/><Relationship Id="rId65" Type="http://schemas.openxmlformats.org/officeDocument/2006/relationships/slideLayout" Target="../slideLayouts/slideLayout81.xml"/><Relationship Id="rId73" Type="http://schemas.openxmlformats.org/officeDocument/2006/relationships/slideLayout" Target="../slideLayouts/slideLayout89.xml"/><Relationship Id="rId78" Type="http://schemas.openxmlformats.org/officeDocument/2006/relationships/slideLayout" Target="../slideLayouts/slideLayout94.xml"/><Relationship Id="rId81"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9" Type="http://schemas.openxmlformats.org/officeDocument/2006/relationships/slideLayout" Target="../slideLayouts/slideLayout55.xml"/><Relationship Id="rId34" Type="http://schemas.openxmlformats.org/officeDocument/2006/relationships/slideLayout" Target="../slideLayouts/slideLayout50.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76" Type="http://schemas.openxmlformats.org/officeDocument/2006/relationships/slideLayout" Target="../slideLayouts/slideLayout92.xml"/><Relationship Id="rId7" Type="http://schemas.openxmlformats.org/officeDocument/2006/relationships/slideLayout" Target="../slideLayouts/slideLayout23.xml"/><Relationship Id="rId71" Type="http://schemas.openxmlformats.org/officeDocument/2006/relationships/slideLayout" Target="../slideLayouts/slideLayout87.xml"/><Relationship Id="rId2" Type="http://schemas.openxmlformats.org/officeDocument/2006/relationships/slideLayout" Target="../slideLayouts/slideLayout18.xml"/><Relationship Id="rId29" Type="http://schemas.openxmlformats.org/officeDocument/2006/relationships/slideLayout" Target="../slideLayouts/slideLayout45.xml"/><Relationship Id="rId24" Type="http://schemas.openxmlformats.org/officeDocument/2006/relationships/slideLayout" Target="../slideLayouts/slideLayout40.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66"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134303"/>
            <a:ext cx="10515600" cy="1325563"/>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 id="2147483669" r:id="rId16"/>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55" r:id="rId3"/>
    <p:sldLayoutId id="2147483856" r:id="rId4"/>
    <p:sldLayoutId id="2147483848" r:id="rId5"/>
    <p:sldLayoutId id="2147483849" r:id="rId6"/>
    <p:sldLayoutId id="2147483840" r:id="rId7"/>
    <p:sldLayoutId id="2147483841" r:id="rId8"/>
    <p:sldLayoutId id="2147483833" r:id="rId9"/>
    <p:sldLayoutId id="2147483834" r:id="rId10"/>
    <p:sldLayoutId id="2147483826" r:id="rId11"/>
    <p:sldLayoutId id="2147483827" r:id="rId12"/>
    <p:sldLayoutId id="2147483819" r:id="rId13"/>
    <p:sldLayoutId id="2147483820" r:id="rId14"/>
    <p:sldLayoutId id="2147483812" r:id="rId15"/>
    <p:sldLayoutId id="2147483813" r:id="rId16"/>
    <p:sldLayoutId id="2147483805" r:id="rId17"/>
    <p:sldLayoutId id="2147483806" r:id="rId18"/>
    <p:sldLayoutId id="2147483798" r:id="rId19"/>
    <p:sldLayoutId id="2147483799" r:id="rId20"/>
    <p:sldLayoutId id="2147483686" r:id="rId21"/>
    <p:sldLayoutId id="2147483673" r:id="rId22"/>
    <p:sldLayoutId id="2147483864" r:id="rId23"/>
    <p:sldLayoutId id="2147483857" r:id="rId24"/>
    <p:sldLayoutId id="2147483850" r:id="rId25"/>
    <p:sldLayoutId id="2147483842" r:id="rId26"/>
    <p:sldLayoutId id="2147483835" r:id="rId27"/>
    <p:sldLayoutId id="2147483828" r:id="rId28"/>
    <p:sldLayoutId id="2147483821" r:id="rId29"/>
    <p:sldLayoutId id="2147483814" r:id="rId30"/>
    <p:sldLayoutId id="2147483807" r:id="rId31"/>
    <p:sldLayoutId id="2147483800" r:id="rId32"/>
    <p:sldLayoutId id="2147483675" r:id="rId33"/>
    <p:sldLayoutId id="2147483676" r:id="rId34"/>
    <p:sldLayoutId id="2147483865" r:id="rId35"/>
    <p:sldLayoutId id="2147483858" r:id="rId36"/>
    <p:sldLayoutId id="2147483851" r:id="rId37"/>
    <p:sldLayoutId id="2147483843" r:id="rId38"/>
    <p:sldLayoutId id="2147483836" r:id="rId39"/>
    <p:sldLayoutId id="2147483829" r:id="rId40"/>
    <p:sldLayoutId id="2147483822" r:id="rId41"/>
    <p:sldLayoutId id="2147483815" r:id="rId42"/>
    <p:sldLayoutId id="2147483808" r:id="rId43"/>
    <p:sldLayoutId id="2147483801" r:id="rId44"/>
    <p:sldLayoutId id="2147483678" r:id="rId45"/>
    <p:sldLayoutId id="2147483866" r:id="rId46"/>
    <p:sldLayoutId id="2147483859" r:id="rId47"/>
    <p:sldLayoutId id="2147483852" r:id="rId48"/>
    <p:sldLayoutId id="2147483844" r:id="rId49"/>
    <p:sldLayoutId id="2147483837" r:id="rId50"/>
    <p:sldLayoutId id="2147483830" r:id="rId51"/>
    <p:sldLayoutId id="2147483823" r:id="rId52"/>
    <p:sldLayoutId id="2147483816" r:id="rId53"/>
    <p:sldLayoutId id="2147483809" r:id="rId54"/>
    <p:sldLayoutId id="2147483802" r:id="rId55"/>
    <p:sldLayoutId id="2147483680" r:id="rId56"/>
    <p:sldLayoutId id="2147483681" r:id="rId57"/>
    <p:sldLayoutId id="2147483867" r:id="rId58"/>
    <p:sldLayoutId id="2147483860" r:id="rId59"/>
    <p:sldLayoutId id="2147483853" r:id="rId60"/>
    <p:sldLayoutId id="2147483845" r:id="rId61"/>
    <p:sldLayoutId id="2147483838" r:id="rId62"/>
    <p:sldLayoutId id="2147483831" r:id="rId63"/>
    <p:sldLayoutId id="2147483824" r:id="rId64"/>
    <p:sldLayoutId id="2147483817" r:id="rId65"/>
    <p:sldLayoutId id="2147483810" r:id="rId66"/>
    <p:sldLayoutId id="2147483803" r:id="rId67"/>
    <p:sldLayoutId id="2147483683" r:id="rId68"/>
    <p:sldLayoutId id="2147483684" r:id="rId69"/>
    <p:sldLayoutId id="2147483868" r:id="rId70"/>
    <p:sldLayoutId id="2147483861" r:id="rId71"/>
    <p:sldLayoutId id="2147483854" r:id="rId72"/>
    <p:sldLayoutId id="2147483846" r:id="rId73"/>
    <p:sldLayoutId id="2147483839" r:id="rId74"/>
    <p:sldLayoutId id="2147483832" r:id="rId75"/>
    <p:sldLayoutId id="2147483825" r:id="rId76"/>
    <p:sldLayoutId id="2147483818" r:id="rId77"/>
    <p:sldLayoutId id="2147483811" r:id="rId78"/>
    <p:sldLayoutId id="2147483804" r:id="rId79"/>
    <p:sldLayoutId id="2147483847" r:id="rId8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96.xml"/><Relationship Id="rId6" Type="http://schemas.openxmlformats.org/officeDocument/2006/relationships/image" Target="../media/image45.svg"/><Relationship Id="rId11" Type="http://schemas.openxmlformats.org/officeDocument/2006/relationships/image" Target="../media/image50.sv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50.xml"/><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50.xml"/><Relationship Id="rId5" Type="http://schemas.openxmlformats.org/officeDocument/2006/relationships/image" Target="../media/image48.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50.xml"/><Relationship Id="rId5" Type="http://schemas.openxmlformats.org/officeDocument/2006/relationships/comments" Target="../comments/comment2.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5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6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2.xml"/><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524090" y="3056284"/>
            <a:ext cx="5512727" cy="2052429"/>
          </a:xfrm>
        </p:spPr>
        <p:txBody>
          <a:bodyPr/>
          <a:lstStyle/>
          <a:p>
            <a:r>
              <a:rPr lang="en-AU" sz="2900" b="1" cap="none" dirty="0">
                <a:effectLst/>
              </a:rPr>
              <a:t>Suburban Dreams: </a:t>
            </a:r>
            <a:br>
              <a:rPr lang="en-AU" sz="2900" b="1" cap="none" dirty="0">
                <a:effectLst/>
              </a:rPr>
            </a:br>
            <a:r>
              <a:rPr lang="en-AU" sz="2900" cap="none" dirty="0">
                <a:effectLst/>
              </a:rPr>
              <a:t>The Rise of the Renta</a:t>
            </a:r>
            <a:r>
              <a:rPr lang="en-AU" sz="2900" cap="none" dirty="0"/>
              <a:t>l Market</a:t>
            </a:r>
            <a:endParaRPr lang="en-US" sz="2900" cap="none"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524090" y="5264387"/>
            <a:ext cx="5291191" cy="1105830"/>
          </a:xfrm>
        </p:spPr>
        <p:txBody>
          <a:bodyPr vert="horz" lIns="91440" tIns="45720" rIns="91440" bIns="45720" rtlCol="0" anchor="t">
            <a:normAutofit/>
          </a:bodyPr>
          <a:lstStyle/>
          <a:p>
            <a:r>
              <a:rPr lang="en-US" sz="1800" b="1" u="sng">
                <a:solidFill>
                  <a:srgbClr val="00ACA8"/>
                </a:solidFill>
                <a:latin typeface="+mj-lt"/>
              </a:rPr>
              <a:t>Industry Project Group 40</a:t>
            </a:r>
          </a:p>
          <a:p>
            <a:r>
              <a:rPr lang="en-US" i="1">
                <a:latin typeface="+mj-lt"/>
                <a:ea typeface="Kigelia" panose="020B0502040204020203" pitchFamily="34" charset="0"/>
                <a:cs typeface="Kigelia" panose="020B0502040204020203" pitchFamily="34" charset="0"/>
              </a:rPr>
              <a:t>Ingrid Freeman	Phoebe Fan	Clarissa Hew</a:t>
            </a:r>
          </a:p>
          <a:p>
            <a:r>
              <a:rPr lang="en-US" i="1">
                <a:latin typeface="+mj-lt"/>
                <a:ea typeface="Kigelia"/>
                <a:cs typeface="Kigelia"/>
              </a:rPr>
              <a:t>Ngoc Duy Tran	Yasa </a:t>
            </a:r>
            <a:r>
              <a:rPr lang="en-US" i="1" err="1">
                <a:latin typeface="+mj-lt"/>
                <a:ea typeface="Kigelia"/>
                <a:cs typeface="Kigelia"/>
              </a:rPr>
              <a:t>Tjoe</a:t>
            </a:r>
          </a:p>
        </p:txBody>
      </p:sp>
      <p:pic>
        <p:nvPicPr>
          <p:cNvPr id="1028" name="Picture 4" descr="University of Melbourne - Wikipedia">
            <a:extLst>
              <a:ext uri="{FF2B5EF4-FFF2-40B4-BE49-F238E27FC236}">
                <a16:creationId xmlns:a16="http://schemas.microsoft.com/office/drawing/2014/main" id="{037BD8D4-58F9-7F38-BD12-F6A88116E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19" y="5609449"/>
            <a:ext cx="760768" cy="760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8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7" name="Rectangle 309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10 Amazing Wooden House Design Ideas For Your Inspirations | Passive house design, Wooden house ...">
            <a:extLst>
              <a:ext uri="{FF2B5EF4-FFF2-40B4-BE49-F238E27FC236}">
                <a16:creationId xmlns:a16="http://schemas.microsoft.com/office/drawing/2014/main" id="{B173D668-F847-4C59-A3AC-31413E29696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9030" r="-1" b="14158"/>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B5EE5A-BB01-5F62-075F-BCC546AA53D5}"/>
              </a:ext>
            </a:extLst>
          </p:cNvPr>
          <p:cNvSpPr>
            <a:spLocks noGrp="1"/>
          </p:cNvSpPr>
          <p:nvPr>
            <p:ph type="title"/>
          </p:nvPr>
        </p:nvSpPr>
        <p:spPr>
          <a:xfrm>
            <a:off x="1801600" y="1168858"/>
            <a:ext cx="8585752" cy="3063240"/>
          </a:xfrm>
        </p:spPr>
        <p:txBody>
          <a:bodyPr vert="horz" lIns="91440" tIns="45720" rIns="91440" bIns="45720" rtlCol="0" anchor="b">
            <a:normAutofit/>
          </a:bodyPr>
          <a:lstStyle/>
          <a:p>
            <a:pPr algn="ctr"/>
            <a:r>
              <a:rPr lang="en-US" sz="5400" b="1" dirty="0">
                <a:solidFill>
                  <a:schemeClr val="bg1"/>
                </a:solidFill>
              </a:rPr>
              <a:t>Determining factors of rental price</a:t>
            </a:r>
          </a:p>
        </p:txBody>
      </p:sp>
      <p:sp>
        <p:nvSpPr>
          <p:cNvPr id="309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BA61F65-AC34-1063-B182-454872ACE10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srgbClr val="FFFFFF"/>
                </a:solidFill>
                <a:latin typeface="+mj-lt"/>
              </a:rPr>
              <a:t>2023</a:t>
            </a:r>
          </a:p>
        </p:txBody>
      </p:sp>
      <p:sp>
        <p:nvSpPr>
          <p:cNvPr id="5" name="Footer Placeholder 4">
            <a:extLst>
              <a:ext uri="{FF2B5EF4-FFF2-40B4-BE49-F238E27FC236}">
                <a16:creationId xmlns:a16="http://schemas.microsoft.com/office/drawing/2014/main" id="{0FC7BEFA-7C52-58AA-1E38-72EC84FB631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dirty="0">
                <a:solidFill>
                  <a:srgbClr val="FFFFFF"/>
                </a:solidFill>
                <a:latin typeface="+mj-lt"/>
                <a:ea typeface="+mn-ea"/>
                <a:cs typeface="+mn-cs"/>
              </a:rPr>
              <a:t>Suburban Dreams: The Rise of the Rental Market</a:t>
            </a:r>
          </a:p>
        </p:txBody>
      </p:sp>
      <p:sp>
        <p:nvSpPr>
          <p:cNvPr id="6" name="Slide Number Placeholder 5">
            <a:extLst>
              <a:ext uri="{FF2B5EF4-FFF2-40B4-BE49-F238E27FC236}">
                <a16:creationId xmlns:a16="http://schemas.microsoft.com/office/drawing/2014/main" id="{753DD370-D02E-60A7-5135-32D4AFD2DA5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10</a:t>
            </a:fld>
            <a:endParaRPr lang="en-US" dirty="0">
              <a:solidFill>
                <a:srgbClr val="FFFFFF"/>
              </a:solidFill>
              <a:latin typeface="+mj-lt"/>
            </a:endParaRPr>
          </a:p>
        </p:txBody>
      </p:sp>
    </p:spTree>
    <p:extLst>
      <p:ext uri="{BB962C8B-B14F-4D97-AF65-F5344CB8AC3E}">
        <p14:creationId xmlns:p14="http://schemas.microsoft.com/office/powerpoint/2010/main" val="111324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8535179" y="1194395"/>
            <a:ext cx="2881976" cy="999514"/>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AU"/>
            </a:p>
          </p:txBody>
        </p:sp>
      </p:grpSp>
      <p:grpSp>
        <p:nvGrpSpPr>
          <p:cNvPr id="13" name="Group 13"/>
          <p:cNvGrpSpPr/>
          <p:nvPr/>
        </p:nvGrpSpPr>
        <p:grpSpPr>
          <a:xfrm>
            <a:off x="7919540" y="927119"/>
            <a:ext cx="1337064" cy="1313856"/>
            <a:chOff x="0" y="0"/>
            <a:chExt cx="2056320" cy="2054880"/>
          </a:xfrm>
          <a:solidFill>
            <a:srgbClr val="00ACA8"/>
          </a:solidFill>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pFill/>
          </p:spPr>
          <p:txBody>
            <a:bodyPr/>
            <a:lstStyle/>
            <a:p>
              <a:endParaRPr lang="en-AU"/>
            </a:p>
          </p:txBody>
        </p:sp>
      </p:grpSp>
      <p:grpSp>
        <p:nvGrpSpPr>
          <p:cNvPr id="15" name="Group 15"/>
          <p:cNvGrpSpPr/>
          <p:nvPr/>
        </p:nvGrpSpPr>
        <p:grpSpPr>
          <a:xfrm>
            <a:off x="7759878" y="2474279"/>
            <a:ext cx="2993535" cy="1064285"/>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txBody>
            <a:bodyPr/>
            <a:lstStyle/>
            <a:p>
              <a:endParaRPr lang="en-AU"/>
            </a:p>
          </p:txBody>
        </p:sp>
      </p:grpSp>
      <p:grpSp>
        <p:nvGrpSpPr>
          <p:cNvPr id="17" name="Group 17"/>
          <p:cNvGrpSpPr/>
          <p:nvPr/>
        </p:nvGrpSpPr>
        <p:grpSpPr>
          <a:xfrm>
            <a:off x="7091325" y="2349829"/>
            <a:ext cx="1337106" cy="1313843"/>
            <a:chOff x="0" y="0"/>
            <a:chExt cx="2058480" cy="2057040"/>
          </a:xfrm>
          <a:solidFill>
            <a:srgbClr val="FCA342"/>
          </a:solidFill>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grpFill/>
          </p:spPr>
          <p:txBody>
            <a:bodyPr/>
            <a:lstStyle/>
            <a:p>
              <a:endParaRPr lang="en-AU"/>
            </a:p>
          </p:txBody>
        </p:sp>
      </p:grpSp>
      <p:grpSp>
        <p:nvGrpSpPr>
          <p:cNvPr id="19" name="Group 19"/>
          <p:cNvGrpSpPr/>
          <p:nvPr/>
        </p:nvGrpSpPr>
        <p:grpSpPr>
          <a:xfrm>
            <a:off x="8458718" y="3933881"/>
            <a:ext cx="2993006" cy="1063228"/>
            <a:chOff x="0" y="0"/>
            <a:chExt cx="4075920" cy="1447920"/>
          </a:xfrm>
        </p:grpSpPr>
        <p:sp>
          <p:nvSpPr>
            <p:cNvPr id="20" name="Freeform 20"/>
            <p:cNvSpPr/>
            <p:nvPr/>
          </p:nvSpPr>
          <p:spPr>
            <a:xfrm>
              <a:off x="0" y="0"/>
              <a:ext cx="4075811" cy="1447927"/>
            </a:xfrm>
            <a:custGeom>
              <a:avLst/>
              <a:gdLst/>
              <a:ahLst/>
              <a:cxnLst/>
              <a:rect l="l" t="t" r="r" b="b"/>
              <a:pathLst>
                <a:path w="4075811" h="1447927">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txBody>
            <a:bodyPr/>
            <a:lstStyle/>
            <a:p>
              <a:endParaRPr lang="en-AU"/>
            </a:p>
          </p:txBody>
        </p:sp>
      </p:grpSp>
      <p:grpSp>
        <p:nvGrpSpPr>
          <p:cNvPr id="23" name="Group 23"/>
          <p:cNvGrpSpPr/>
          <p:nvPr/>
        </p:nvGrpSpPr>
        <p:grpSpPr>
          <a:xfrm>
            <a:off x="7761416" y="5349523"/>
            <a:ext cx="2991948" cy="1062699"/>
            <a:chOff x="0" y="0"/>
            <a:chExt cx="4074480" cy="1447200"/>
          </a:xfrm>
        </p:grpSpPr>
        <p:sp>
          <p:nvSpPr>
            <p:cNvPr id="24" name="Freeform 24"/>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txBody>
            <a:bodyPr/>
            <a:lstStyle/>
            <a:p>
              <a:endParaRPr lang="en-AU"/>
            </a:p>
          </p:txBody>
        </p:sp>
      </p:grpSp>
      <p:sp>
        <p:nvSpPr>
          <p:cNvPr id="27" name="TextBox 27"/>
          <p:cNvSpPr txBox="1"/>
          <p:nvPr/>
        </p:nvSpPr>
        <p:spPr>
          <a:xfrm>
            <a:off x="8689909" y="5515367"/>
            <a:ext cx="1821755" cy="257186"/>
          </a:xfrm>
          <a:prstGeom prst="rect">
            <a:avLst/>
          </a:prstGeom>
        </p:spPr>
        <p:txBody>
          <a:bodyPr lIns="0" tIns="0" rIns="0" bIns="0" rtlCol="0" anchor="t">
            <a:spAutoFit/>
          </a:bodyPr>
          <a:lstStyle/>
          <a:p>
            <a:pPr>
              <a:lnSpc>
                <a:spcPts val="2154"/>
              </a:lnSpc>
            </a:pPr>
            <a:r>
              <a:rPr lang="en-US" sz="1561" spc="153">
                <a:solidFill>
                  <a:srgbClr val="231F20"/>
                </a:solidFill>
                <a:latin typeface="Open Sauce Bold"/>
              </a:rPr>
              <a:t>Bedrooms</a:t>
            </a:r>
          </a:p>
        </p:txBody>
      </p:sp>
      <p:sp>
        <p:nvSpPr>
          <p:cNvPr id="28" name="Freeform 28"/>
          <p:cNvSpPr/>
          <p:nvPr/>
        </p:nvSpPr>
        <p:spPr>
          <a:xfrm>
            <a:off x="8398058" y="1252239"/>
            <a:ext cx="532951" cy="586898"/>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30" name="Freeform 30"/>
          <p:cNvSpPr/>
          <p:nvPr/>
        </p:nvSpPr>
        <p:spPr>
          <a:xfrm>
            <a:off x="7530942" y="5301663"/>
            <a:ext cx="483154" cy="710606"/>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31" name="Freeform 31"/>
          <p:cNvSpPr/>
          <p:nvPr/>
        </p:nvSpPr>
        <p:spPr>
          <a:xfrm>
            <a:off x="7465165" y="2617254"/>
            <a:ext cx="667244" cy="659197"/>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32" name="TextBox 32"/>
          <p:cNvSpPr txBox="1"/>
          <p:nvPr/>
        </p:nvSpPr>
        <p:spPr>
          <a:xfrm>
            <a:off x="9448266" y="4163651"/>
            <a:ext cx="1821755" cy="264111"/>
          </a:xfrm>
          <a:prstGeom prst="rect">
            <a:avLst/>
          </a:prstGeom>
        </p:spPr>
        <p:txBody>
          <a:bodyPr lIns="0" tIns="0" rIns="0" bIns="0" rtlCol="0" anchor="t">
            <a:spAutoFit/>
          </a:bodyPr>
          <a:lstStyle/>
          <a:p>
            <a:pPr marL="0" lvl="1">
              <a:lnSpc>
                <a:spcPts val="2154"/>
              </a:lnSpc>
              <a:spcBef>
                <a:spcPct val="0"/>
              </a:spcBef>
            </a:pPr>
            <a:r>
              <a:rPr lang="en-US" sz="1550" b="1" spc="153">
                <a:solidFill>
                  <a:srgbClr val="231F20"/>
                </a:solidFill>
                <a:latin typeface="Open Sauce Bold"/>
              </a:rPr>
              <a:t>Income</a:t>
            </a:r>
          </a:p>
        </p:txBody>
      </p:sp>
      <p:sp>
        <p:nvSpPr>
          <p:cNvPr id="33" name="TextBox 33"/>
          <p:cNvSpPr txBox="1"/>
          <p:nvPr/>
        </p:nvSpPr>
        <p:spPr>
          <a:xfrm>
            <a:off x="8597260" y="2574944"/>
            <a:ext cx="1821755" cy="264431"/>
          </a:xfrm>
          <a:prstGeom prst="rect">
            <a:avLst/>
          </a:prstGeom>
        </p:spPr>
        <p:txBody>
          <a:bodyPr lIns="0" tIns="0" rIns="0" bIns="0" rtlCol="0" anchor="t">
            <a:spAutoFit/>
          </a:bodyPr>
          <a:lstStyle/>
          <a:p>
            <a:pPr marL="0" lvl="1">
              <a:lnSpc>
                <a:spcPts val="2154"/>
              </a:lnSpc>
              <a:spcBef>
                <a:spcPct val="0"/>
              </a:spcBef>
            </a:pPr>
            <a:r>
              <a:rPr lang="en-US" sz="1561" b="1" spc="153">
                <a:solidFill>
                  <a:srgbClr val="231F20"/>
                </a:solidFill>
                <a:latin typeface="Open Sauce Bold"/>
              </a:rPr>
              <a:t>Postcode</a:t>
            </a:r>
          </a:p>
        </p:txBody>
      </p:sp>
      <p:sp>
        <p:nvSpPr>
          <p:cNvPr id="34" name="TextBox 34"/>
          <p:cNvSpPr txBox="1"/>
          <p:nvPr/>
        </p:nvSpPr>
        <p:spPr>
          <a:xfrm>
            <a:off x="9353650" y="1252318"/>
            <a:ext cx="1821755" cy="260712"/>
          </a:xfrm>
          <a:prstGeom prst="rect">
            <a:avLst/>
          </a:prstGeom>
        </p:spPr>
        <p:txBody>
          <a:bodyPr lIns="0" tIns="0" rIns="0" bIns="0" rtlCol="0" anchor="t">
            <a:spAutoFit/>
          </a:bodyPr>
          <a:lstStyle/>
          <a:p>
            <a:pPr marL="0" lvl="1">
              <a:lnSpc>
                <a:spcPts val="2154"/>
              </a:lnSpc>
              <a:spcBef>
                <a:spcPct val="0"/>
              </a:spcBef>
            </a:pPr>
            <a:r>
              <a:rPr lang="en-US" sz="1450" b="1" spc="153">
                <a:solidFill>
                  <a:srgbClr val="231F20"/>
                </a:solidFill>
                <a:latin typeface="Open Sauce Bold"/>
              </a:rPr>
              <a:t>Distance to CBD</a:t>
            </a:r>
          </a:p>
        </p:txBody>
      </p:sp>
      <p:sp>
        <p:nvSpPr>
          <p:cNvPr id="37" name="TextBox 37"/>
          <p:cNvSpPr txBox="1"/>
          <p:nvPr/>
        </p:nvSpPr>
        <p:spPr>
          <a:xfrm>
            <a:off x="8689909" y="5810937"/>
            <a:ext cx="1974633" cy="417422"/>
          </a:xfrm>
          <a:prstGeom prst="rect">
            <a:avLst/>
          </a:prstGeom>
        </p:spPr>
        <p:txBody>
          <a:bodyPr lIns="0" tIns="0" rIns="0" bIns="0" rtlCol="0" anchor="t">
            <a:spAutoFit/>
          </a:bodyPr>
          <a:lstStyle/>
          <a:p>
            <a:pPr>
              <a:lnSpc>
                <a:spcPts val="1697"/>
              </a:lnSpc>
            </a:pPr>
            <a:r>
              <a:rPr lang="en-US" sz="1229" spc="120">
                <a:solidFill>
                  <a:srgbClr val="231F20"/>
                </a:solidFill>
                <a:latin typeface="Open Sauce"/>
              </a:rPr>
              <a:t>More bedrooms ~ more area</a:t>
            </a:r>
          </a:p>
        </p:txBody>
      </p:sp>
      <p:sp>
        <p:nvSpPr>
          <p:cNvPr id="38" name="TextBox 38"/>
          <p:cNvSpPr txBox="1"/>
          <p:nvPr/>
        </p:nvSpPr>
        <p:spPr>
          <a:xfrm>
            <a:off x="9448266" y="4457442"/>
            <a:ext cx="1974633" cy="210892"/>
          </a:xfrm>
          <a:prstGeom prst="rect">
            <a:avLst/>
          </a:prstGeom>
        </p:spPr>
        <p:txBody>
          <a:bodyPr lIns="0" tIns="0" rIns="0" bIns="0" rtlCol="0" anchor="t">
            <a:spAutoFit/>
          </a:bodyPr>
          <a:lstStyle/>
          <a:p>
            <a:pPr>
              <a:lnSpc>
                <a:spcPts val="1697"/>
              </a:lnSpc>
            </a:pPr>
            <a:r>
              <a:rPr lang="en-US" sz="1400" spc="120">
                <a:solidFill>
                  <a:srgbClr val="231F20"/>
                </a:solidFill>
                <a:latin typeface="Open Sauce"/>
              </a:rPr>
              <a:t>Affordability</a:t>
            </a:r>
          </a:p>
        </p:txBody>
      </p:sp>
      <p:sp>
        <p:nvSpPr>
          <p:cNvPr id="39" name="TextBox 39"/>
          <p:cNvSpPr txBox="1"/>
          <p:nvPr/>
        </p:nvSpPr>
        <p:spPr>
          <a:xfrm>
            <a:off x="8577720" y="2863247"/>
            <a:ext cx="1988616" cy="436398"/>
          </a:xfrm>
          <a:prstGeom prst="rect">
            <a:avLst/>
          </a:prstGeom>
        </p:spPr>
        <p:txBody>
          <a:bodyPr wrap="square" lIns="0" tIns="0" rIns="0" bIns="0" rtlCol="0" anchor="t">
            <a:spAutoFit/>
          </a:bodyPr>
          <a:lstStyle/>
          <a:p>
            <a:pPr>
              <a:lnSpc>
                <a:spcPts val="1697"/>
              </a:lnSpc>
            </a:pPr>
            <a:r>
              <a:rPr lang="en-US" sz="1400" spc="120">
                <a:solidFill>
                  <a:srgbClr val="231F20"/>
                </a:solidFill>
                <a:latin typeface="Open Sauce"/>
              </a:rPr>
              <a:t>Some are much higher, and lower</a:t>
            </a:r>
          </a:p>
        </p:txBody>
      </p:sp>
      <p:sp>
        <p:nvSpPr>
          <p:cNvPr id="40" name="TextBox 40"/>
          <p:cNvSpPr txBox="1"/>
          <p:nvPr/>
        </p:nvSpPr>
        <p:spPr>
          <a:xfrm>
            <a:off x="9343104" y="1518643"/>
            <a:ext cx="1974633" cy="428900"/>
          </a:xfrm>
          <a:prstGeom prst="rect">
            <a:avLst/>
          </a:prstGeom>
        </p:spPr>
        <p:txBody>
          <a:bodyPr lIns="0" tIns="0" rIns="0" bIns="0" rtlCol="0" anchor="t">
            <a:spAutoFit/>
          </a:bodyPr>
          <a:lstStyle/>
          <a:p>
            <a:pPr>
              <a:lnSpc>
                <a:spcPts val="1697"/>
              </a:lnSpc>
            </a:pPr>
            <a:r>
              <a:rPr lang="en-US" sz="1400" spc="120">
                <a:solidFill>
                  <a:srgbClr val="231F20"/>
                </a:solidFill>
                <a:latin typeface="Open Sauce"/>
              </a:rPr>
              <a:t>Far away from CBD ~ less expensive rent</a:t>
            </a:r>
          </a:p>
        </p:txBody>
      </p:sp>
      <p:pic>
        <p:nvPicPr>
          <p:cNvPr id="1026" name="Picture 2">
            <a:extLst>
              <a:ext uri="{FF2B5EF4-FFF2-40B4-BE49-F238E27FC236}">
                <a16:creationId xmlns:a16="http://schemas.microsoft.com/office/drawing/2014/main" id="{4B5F7817-A7FE-4E3F-B1AC-EAE895A0E7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530" y="1409805"/>
            <a:ext cx="6669575" cy="403839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39">
            <a:extLst>
              <a:ext uri="{FF2B5EF4-FFF2-40B4-BE49-F238E27FC236}">
                <a16:creationId xmlns:a16="http://schemas.microsoft.com/office/drawing/2014/main" id="{1D651200-340A-47E2-B28C-51E6B734B0A2}"/>
              </a:ext>
            </a:extLst>
          </p:cNvPr>
          <p:cNvSpPr txBox="1"/>
          <p:nvPr/>
        </p:nvSpPr>
        <p:spPr>
          <a:xfrm>
            <a:off x="7617288" y="158551"/>
            <a:ext cx="3834436" cy="598497"/>
          </a:xfrm>
          <a:prstGeom prst="rect">
            <a:avLst/>
          </a:prstGeom>
        </p:spPr>
        <p:txBody>
          <a:bodyPr wrap="square" lIns="0" tIns="0" rIns="0" bIns="0" rtlCol="0" anchor="t">
            <a:spAutoFit/>
          </a:bodyPr>
          <a:lstStyle/>
          <a:p>
            <a:pPr>
              <a:lnSpc>
                <a:spcPts val="5304"/>
              </a:lnSpc>
              <a:spcBef>
                <a:spcPct val="0"/>
              </a:spcBef>
            </a:pPr>
            <a:r>
              <a:rPr lang="en-US" sz="2800" b="1" spc="377">
                <a:solidFill>
                  <a:srgbClr val="231F20"/>
                </a:solidFill>
                <a:latin typeface="Tenorite Bold"/>
              </a:rPr>
              <a:t>FEATURE PRIORITY</a:t>
            </a:r>
          </a:p>
        </p:txBody>
      </p:sp>
      <p:grpSp>
        <p:nvGrpSpPr>
          <p:cNvPr id="43" name="Group 21">
            <a:extLst>
              <a:ext uri="{FF2B5EF4-FFF2-40B4-BE49-F238E27FC236}">
                <a16:creationId xmlns:a16="http://schemas.microsoft.com/office/drawing/2014/main" id="{99E156C2-8604-4B30-B50C-FF4D25607DF3}"/>
              </a:ext>
            </a:extLst>
          </p:cNvPr>
          <p:cNvGrpSpPr/>
          <p:nvPr/>
        </p:nvGrpSpPr>
        <p:grpSpPr>
          <a:xfrm>
            <a:off x="7919540" y="3770806"/>
            <a:ext cx="1337064" cy="1313911"/>
            <a:chOff x="0" y="0"/>
            <a:chExt cx="2055600" cy="2055600"/>
          </a:xfrm>
          <a:solidFill>
            <a:srgbClr val="2FD4E1"/>
          </a:solidFill>
        </p:grpSpPr>
        <p:sp>
          <p:nvSpPr>
            <p:cNvPr id="44" name="Freeform 22">
              <a:extLst>
                <a:ext uri="{FF2B5EF4-FFF2-40B4-BE49-F238E27FC236}">
                  <a16:creationId xmlns:a16="http://schemas.microsoft.com/office/drawing/2014/main" id="{C07ACB83-5C0A-404B-84AA-79BC7342AFAC}"/>
                </a:ext>
              </a:extLst>
            </p:cNvPr>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grpFill/>
          </p:spPr>
          <p:txBody>
            <a:bodyPr/>
            <a:lstStyle/>
            <a:p>
              <a:endParaRPr lang="en-AU"/>
            </a:p>
          </p:txBody>
        </p:sp>
      </p:grpSp>
      <p:sp>
        <p:nvSpPr>
          <p:cNvPr id="45" name="Freeform 29">
            <a:extLst>
              <a:ext uri="{FF2B5EF4-FFF2-40B4-BE49-F238E27FC236}">
                <a16:creationId xmlns:a16="http://schemas.microsoft.com/office/drawing/2014/main" id="{C50C602C-3218-48C3-88B9-AF1D8C13F199}"/>
              </a:ext>
            </a:extLst>
          </p:cNvPr>
          <p:cNvSpPr/>
          <p:nvPr/>
        </p:nvSpPr>
        <p:spPr>
          <a:xfrm>
            <a:off x="8168381" y="4059151"/>
            <a:ext cx="686461" cy="594841"/>
          </a:xfrm>
          <a:custGeom>
            <a:avLst/>
            <a:gdLst/>
            <a:ahLst/>
            <a:cxnLst/>
            <a:rect l="l" t="t" r="r" b="b"/>
            <a:pathLst>
              <a:path w="1029692" h="892261">
                <a:moveTo>
                  <a:pt x="0" y="0"/>
                </a:moveTo>
                <a:lnTo>
                  <a:pt x="1029692" y="0"/>
                </a:lnTo>
                <a:lnTo>
                  <a:pt x="1029692" y="892261"/>
                </a:lnTo>
                <a:lnTo>
                  <a:pt x="0" y="8922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AU"/>
          </a:p>
        </p:txBody>
      </p:sp>
      <p:pic>
        <p:nvPicPr>
          <p:cNvPr id="1028" name="Picture 4">
            <a:extLst>
              <a:ext uri="{FF2B5EF4-FFF2-40B4-BE49-F238E27FC236}">
                <a16:creationId xmlns:a16="http://schemas.microsoft.com/office/drawing/2014/main" id="{205ED34C-011A-4D03-A5EA-F3B887AE0B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983" y="1114481"/>
            <a:ext cx="6740840" cy="53451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7AE1F7-0D53-41B3-9C23-2D68EEF53E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479" y="1622135"/>
            <a:ext cx="6593198" cy="395775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01196838-6885-4308-988A-D707766CE78F}"/>
              </a:ext>
            </a:extLst>
          </p:cNvPr>
          <p:cNvSpPr/>
          <p:nvPr/>
        </p:nvSpPr>
        <p:spPr>
          <a:xfrm>
            <a:off x="1238924" y="1684710"/>
            <a:ext cx="5763181" cy="9325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grpSp>
        <p:nvGrpSpPr>
          <p:cNvPr id="54" name="Group 23">
            <a:extLst>
              <a:ext uri="{FF2B5EF4-FFF2-40B4-BE49-F238E27FC236}">
                <a16:creationId xmlns:a16="http://schemas.microsoft.com/office/drawing/2014/main" id="{323E1087-EB5B-4A4A-9FFE-EF3EA95CD094}"/>
              </a:ext>
            </a:extLst>
          </p:cNvPr>
          <p:cNvGrpSpPr/>
          <p:nvPr/>
        </p:nvGrpSpPr>
        <p:grpSpPr>
          <a:xfrm>
            <a:off x="7761416" y="5349065"/>
            <a:ext cx="2991948" cy="1062699"/>
            <a:chOff x="0" y="0"/>
            <a:chExt cx="4074480" cy="1447200"/>
          </a:xfrm>
        </p:grpSpPr>
        <p:sp>
          <p:nvSpPr>
            <p:cNvPr id="55" name="Freeform 24">
              <a:extLst>
                <a:ext uri="{FF2B5EF4-FFF2-40B4-BE49-F238E27FC236}">
                  <a16:creationId xmlns:a16="http://schemas.microsoft.com/office/drawing/2014/main" id="{5EAA145C-34BA-45A2-B838-854B3DDFED12}"/>
                </a:ext>
              </a:extLst>
            </p:cNvPr>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txBody>
            <a:bodyPr/>
            <a:lstStyle/>
            <a:p>
              <a:endParaRPr lang="en-AU"/>
            </a:p>
          </p:txBody>
        </p:sp>
      </p:grpSp>
      <p:grpSp>
        <p:nvGrpSpPr>
          <p:cNvPr id="56" name="Group 25">
            <a:extLst>
              <a:ext uri="{FF2B5EF4-FFF2-40B4-BE49-F238E27FC236}">
                <a16:creationId xmlns:a16="http://schemas.microsoft.com/office/drawing/2014/main" id="{328BE68E-1E7F-4BA7-9761-2BB11F71B1B2}"/>
              </a:ext>
            </a:extLst>
          </p:cNvPr>
          <p:cNvGrpSpPr/>
          <p:nvPr/>
        </p:nvGrpSpPr>
        <p:grpSpPr>
          <a:xfrm>
            <a:off x="7092883" y="5122384"/>
            <a:ext cx="1337065" cy="1313911"/>
            <a:chOff x="0" y="0"/>
            <a:chExt cx="2054880" cy="2057040"/>
          </a:xfrm>
          <a:solidFill>
            <a:srgbClr val="6D1935"/>
          </a:solidFill>
        </p:grpSpPr>
        <p:sp>
          <p:nvSpPr>
            <p:cNvPr id="57" name="Freeform 26">
              <a:extLst>
                <a:ext uri="{FF2B5EF4-FFF2-40B4-BE49-F238E27FC236}">
                  <a16:creationId xmlns:a16="http://schemas.microsoft.com/office/drawing/2014/main" id="{50981958-E908-4EC4-9872-1D461E2CC76C}"/>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grpFill/>
          </p:spPr>
          <p:txBody>
            <a:bodyPr/>
            <a:lstStyle/>
            <a:p>
              <a:endParaRPr lang="en-AU"/>
            </a:p>
          </p:txBody>
        </p:sp>
      </p:grpSp>
      <p:sp>
        <p:nvSpPr>
          <p:cNvPr id="58" name="TextBox 27">
            <a:extLst>
              <a:ext uri="{FF2B5EF4-FFF2-40B4-BE49-F238E27FC236}">
                <a16:creationId xmlns:a16="http://schemas.microsoft.com/office/drawing/2014/main" id="{A6340398-64EE-439C-A04A-71B955C2A312}"/>
              </a:ext>
            </a:extLst>
          </p:cNvPr>
          <p:cNvSpPr txBox="1"/>
          <p:nvPr/>
        </p:nvSpPr>
        <p:spPr>
          <a:xfrm>
            <a:off x="8689909" y="5514909"/>
            <a:ext cx="1821755" cy="264431"/>
          </a:xfrm>
          <a:prstGeom prst="rect">
            <a:avLst/>
          </a:prstGeom>
        </p:spPr>
        <p:txBody>
          <a:bodyPr lIns="0" tIns="0" rIns="0" bIns="0" rtlCol="0" anchor="t">
            <a:spAutoFit/>
          </a:bodyPr>
          <a:lstStyle/>
          <a:p>
            <a:pPr>
              <a:lnSpc>
                <a:spcPts val="2154"/>
              </a:lnSpc>
            </a:pPr>
            <a:r>
              <a:rPr lang="en-US" sz="1561" b="1" spc="153">
                <a:solidFill>
                  <a:srgbClr val="231F20"/>
                </a:solidFill>
                <a:latin typeface="Open Sauce Bold"/>
              </a:rPr>
              <a:t>Bedrooms</a:t>
            </a:r>
          </a:p>
        </p:txBody>
      </p:sp>
      <p:sp>
        <p:nvSpPr>
          <p:cNvPr id="59" name="Freeform 30">
            <a:extLst>
              <a:ext uri="{FF2B5EF4-FFF2-40B4-BE49-F238E27FC236}">
                <a16:creationId xmlns:a16="http://schemas.microsoft.com/office/drawing/2014/main" id="{642955DD-C9FD-422F-B0F5-39FFF2410FC9}"/>
              </a:ext>
            </a:extLst>
          </p:cNvPr>
          <p:cNvSpPr/>
          <p:nvPr/>
        </p:nvSpPr>
        <p:spPr>
          <a:xfrm>
            <a:off x="7530942" y="5301205"/>
            <a:ext cx="483154" cy="710606"/>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0" name="TextBox 37">
            <a:extLst>
              <a:ext uri="{FF2B5EF4-FFF2-40B4-BE49-F238E27FC236}">
                <a16:creationId xmlns:a16="http://schemas.microsoft.com/office/drawing/2014/main" id="{D9C466D2-85B8-4902-9EB2-EBA29A1E9921}"/>
              </a:ext>
            </a:extLst>
          </p:cNvPr>
          <p:cNvSpPr txBox="1"/>
          <p:nvPr/>
        </p:nvSpPr>
        <p:spPr>
          <a:xfrm>
            <a:off x="8689909" y="5810479"/>
            <a:ext cx="1974633" cy="428900"/>
          </a:xfrm>
          <a:prstGeom prst="rect">
            <a:avLst/>
          </a:prstGeom>
        </p:spPr>
        <p:txBody>
          <a:bodyPr lIns="0" tIns="0" rIns="0" bIns="0" rtlCol="0" anchor="t">
            <a:spAutoFit/>
          </a:bodyPr>
          <a:lstStyle/>
          <a:p>
            <a:pPr>
              <a:lnSpc>
                <a:spcPts val="1697"/>
              </a:lnSpc>
            </a:pPr>
            <a:r>
              <a:rPr lang="en-US" sz="1400" spc="120">
                <a:solidFill>
                  <a:srgbClr val="231F20"/>
                </a:solidFill>
                <a:latin typeface="Open Sauce"/>
              </a:rPr>
              <a:t>More bedrooms ~ more area</a:t>
            </a:r>
          </a:p>
        </p:txBody>
      </p:sp>
      <p:pic>
        <p:nvPicPr>
          <p:cNvPr id="61" name="Picture 6">
            <a:extLst>
              <a:ext uri="{FF2B5EF4-FFF2-40B4-BE49-F238E27FC236}">
                <a16:creationId xmlns:a16="http://schemas.microsoft.com/office/drawing/2014/main" id="{11D6FAD4-7CBC-4068-BF4F-658924D2E3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277" y="1036610"/>
            <a:ext cx="6734046" cy="525425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5">
            <a:extLst>
              <a:ext uri="{FF2B5EF4-FFF2-40B4-BE49-F238E27FC236}">
                <a16:creationId xmlns:a16="http://schemas.microsoft.com/office/drawing/2014/main" id="{A3F83225-9263-8CAB-CD40-7A577A8BA2A3}"/>
              </a:ext>
            </a:extLst>
          </p:cNvPr>
          <p:cNvSpPr>
            <a:spLocks noGrp="1"/>
          </p:cNvSpPr>
          <p:nvPr>
            <p:ph type="dt" sz="half" idx="10"/>
          </p:nvPr>
        </p:nvSpPr>
        <p:spPr>
          <a:xfrm>
            <a:off x="838200" y="6356350"/>
            <a:ext cx="2743200" cy="365125"/>
          </a:xfrm>
        </p:spPr>
        <p:txBody>
          <a:bodyPr/>
          <a:lstStyle/>
          <a:p>
            <a:r>
              <a:rPr lang="en-US" sz="900" dirty="0"/>
              <a:t>2023</a:t>
            </a:r>
          </a:p>
        </p:txBody>
      </p:sp>
      <p:sp>
        <p:nvSpPr>
          <p:cNvPr id="3" name="Footer Placeholder 6">
            <a:extLst>
              <a:ext uri="{FF2B5EF4-FFF2-40B4-BE49-F238E27FC236}">
                <a16:creationId xmlns:a16="http://schemas.microsoft.com/office/drawing/2014/main" id="{6871D8C8-3EC9-8267-F087-943430C35EB5}"/>
              </a:ext>
            </a:extLst>
          </p:cNvPr>
          <p:cNvSpPr>
            <a:spLocks noGrp="1"/>
          </p:cNvSpPr>
          <p:nvPr>
            <p:ph type="ftr" sz="quarter" idx="11"/>
          </p:nvPr>
        </p:nvSpPr>
        <p:spPr>
          <a:xfrm>
            <a:off x="4038600" y="6356350"/>
            <a:ext cx="4114800" cy="365125"/>
          </a:xfrm>
        </p:spPr>
        <p:txBody>
          <a:bodyPr/>
          <a:lstStyle/>
          <a:p>
            <a:pPr>
              <a:spcAft>
                <a:spcPts val="600"/>
              </a:spcAft>
            </a:pPr>
            <a:r>
              <a:rPr lang="en-US" sz="900" kern="1200" dirty="0"/>
              <a:t>Suburban Dreams: The Rise of the Rental Market</a:t>
            </a:r>
          </a:p>
        </p:txBody>
      </p:sp>
      <p:sp>
        <p:nvSpPr>
          <p:cNvPr id="4" name="Slide Number Placeholder 7">
            <a:extLst>
              <a:ext uri="{FF2B5EF4-FFF2-40B4-BE49-F238E27FC236}">
                <a16:creationId xmlns:a16="http://schemas.microsoft.com/office/drawing/2014/main" id="{621753BC-2CB4-96B3-7A8C-38A56C828C04}"/>
              </a:ext>
            </a:extLst>
          </p:cNvPr>
          <p:cNvSpPr>
            <a:spLocks noGrp="1"/>
          </p:cNvSpPr>
          <p:nvPr>
            <p:ph type="sldNum" sz="quarter" idx="12"/>
          </p:nvPr>
        </p:nvSpPr>
        <p:spPr>
          <a:xfrm>
            <a:off x="8610600" y="6356350"/>
            <a:ext cx="2743200" cy="365125"/>
          </a:xfrm>
        </p:spPr>
        <p:txBody>
          <a:bodyPr/>
          <a:lstStyle/>
          <a:p>
            <a:fld id="{A49DFD55-3C28-40EF-9E31-A92D2E4017FF}" type="slidenum">
              <a:rPr lang="en-US" sz="900" smtClean="0"/>
              <a:pPr/>
              <a:t>11</a:t>
            </a:fld>
            <a:endParaRPr lang="en-US" sz="900"/>
          </a:p>
        </p:txBody>
      </p:sp>
    </p:spTree>
    <p:extLst>
      <p:ext uri="{BB962C8B-B14F-4D97-AF65-F5344CB8AC3E}">
        <p14:creationId xmlns:p14="http://schemas.microsoft.com/office/powerpoint/2010/main" val="116645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026"/>
                                        </p:tgtEl>
                                      </p:cBhvr>
                                    </p:animEffect>
                                    <p:set>
                                      <p:cBhvr>
                                        <p:cTn id="34" dur="1" fill="hold">
                                          <p:stCondLst>
                                            <p:cond delay="499"/>
                                          </p:stCondLst>
                                        </p:cTn>
                                        <p:tgtEl>
                                          <p:spTgt spid="1026"/>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7"/>
                                        </p:tgtEl>
                                      </p:cBhvr>
                                    </p:animEffect>
                                    <p:set>
                                      <p:cBhvr>
                                        <p:cTn id="37" dur="1" fill="hold">
                                          <p:stCondLst>
                                            <p:cond delay="499"/>
                                          </p:stCondLst>
                                        </p:cTn>
                                        <p:tgtEl>
                                          <p:spTgt spid="4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par>
                                <p:cTn id="74" presetID="10"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28"/>
                                        </p:tgtEl>
                                      </p:cBhvr>
                                    </p:animEffect>
                                    <p:set>
                                      <p:cBhvr>
                                        <p:cTn id="81" dur="1" fill="hold">
                                          <p:stCondLst>
                                            <p:cond delay="499"/>
                                          </p:stCondLst>
                                        </p:cTn>
                                        <p:tgtEl>
                                          <p:spTgt spid="102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2"/>
                                        </p:tgtEl>
                                        <p:attrNameLst>
                                          <p:attrName>style.visibility</p:attrName>
                                        </p:attrNameLst>
                                      </p:cBhvr>
                                      <p:to>
                                        <p:strVal val="visible"/>
                                      </p:to>
                                    </p:set>
                                    <p:animEffect transition="in" filter="fade">
                                      <p:cBhvr>
                                        <p:cTn id="86" dur="500"/>
                                        <p:tgtEl>
                                          <p:spTgt spid="10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fade">
                                      <p:cBhvr>
                                        <p:cTn id="103" dur="500"/>
                                        <p:tgtEl>
                                          <p:spTgt spid="5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fade">
                                      <p:cBhvr>
                                        <p:cTn id="106" dur="500"/>
                                        <p:tgtEl>
                                          <p:spTgt spid="58"/>
                                        </p:tgtEl>
                                      </p:cBhvr>
                                    </p:animEffect>
                                  </p:childTnLst>
                                </p:cTn>
                              </p:par>
                              <p:par>
                                <p:cTn id="107" presetID="10" presetClass="entr" presetSubtype="0" fill="hold" nodeType="with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500"/>
                                        <p:tgtEl>
                                          <p:spTgt spid="5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nodeType="with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fade">
                                      <p:cBhvr>
                                        <p:cTn id="115" dur="500"/>
                                        <p:tgtEl>
                                          <p:spTgt spid="5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500"/>
                                        <p:tgtEl>
                                          <p:spTgt spid="1032"/>
                                        </p:tgtEl>
                                      </p:cBhvr>
                                    </p:animEffect>
                                    <p:set>
                                      <p:cBhvr>
                                        <p:cTn id="120" dur="1" fill="hold">
                                          <p:stCondLst>
                                            <p:cond delay="499"/>
                                          </p:stCondLst>
                                        </p:cTn>
                                        <p:tgtEl>
                                          <p:spTgt spid="103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3" grpId="0"/>
      <p:bldP spid="34" grpId="0"/>
      <p:bldP spid="37" grpId="0"/>
      <p:bldP spid="38" grpId="0"/>
      <p:bldP spid="39" grpId="0"/>
      <p:bldP spid="40" grpId="0"/>
      <p:bldP spid="47" grpId="0" animBg="1"/>
      <p:bldP spid="47" grpId="1" animBg="1"/>
      <p:bldP spid="58"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ome — Limitless Ventures Group">
            <a:extLst>
              <a:ext uri="{FF2B5EF4-FFF2-40B4-BE49-F238E27FC236}">
                <a16:creationId xmlns:a16="http://schemas.microsoft.com/office/drawing/2014/main" id="{B4392B48-0272-9C9E-978B-E983E3FFC1CA}"/>
              </a:ext>
            </a:extLst>
          </p:cNvPr>
          <p:cNvPicPr>
            <a:picLocks noChangeAspect="1"/>
          </p:cNvPicPr>
          <p:nvPr/>
        </p:nvPicPr>
        <p:blipFill rotWithShape="1">
          <a:blip r:embed="rId3">
            <a:alphaModFix amt="50000"/>
          </a:blip>
          <a:srcRect t="15357" b="9643"/>
          <a:stretch/>
        </p:blipFill>
        <p:spPr>
          <a:xfrm>
            <a:off x="20" y="-22"/>
            <a:ext cx="12191977" cy="6858022"/>
          </a:xfrm>
          <a:prstGeom prst="rect">
            <a:avLst/>
          </a:prstGeom>
        </p:spPr>
      </p:pic>
      <p:sp>
        <p:nvSpPr>
          <p:cNvPr id="2" name="Title 1">
            <a:extLst>
              <a:ext uri="{FF2B5EF4-FFF2-40B4-BE49-F238E27FC236}">
                <a16:creationId xmlns:a16="http://schemas.microsoft.com/office/drawing/2014/main" id="{85B5EE5A-BB01-5F62-075F-BCC546AA53D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5400" b="1" dirty="0">
                <a:solidFill>
                  <a:srgbClr val="FFFFFF"/>
                </a:solidFill>
              </a:rPr>
              <a:t>Suburbs rising in price</a:t>
            </a:r>
          </a:p>
        </p:txBody>
      </p:sp>
      <p:sp>
        <p:nvSpPr>
          <p:cNvPr id="4" name="Date Placeholder 3">
            <a:extLst>
              <a:ext uri="{FF2B5EF4-FFF2-40B4-BE49-F238E27FC236}">
                <a16:creationId xmlns:a16="http://schemas.microsoft.com/office/drawing/2014/main" id="{0BA61F65-AC34-1063-B182-454872ACE10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srgbClr val="FFFFFF"/>
                </a:solidFill>
                <a:latin typeface="+mj-lt"/>
              </a:rPr>
              <a:t>2023</a:t>
            </a:r>
          </a:p>
        </p:txBody>
      </p:sp>
      <p:sp>
        <p:nvSpPr>
          <p:cNvPr id="5" name="Footer Placeholder 4">
            <a:extLst>
              <a:ext uri="{FF2B5EF4-FFF2-40B4-BE49-F238E27FC236}">
                <a16:creationId xmlns:a16="http://schemas.microsoft.com/office/drawing/2014/main" id="{0FC7BEFA-7C52-58AA-1E38-72EC84FB631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dirty="0">
                <a:solidFill>
                  <a:srgbClr val="FFFFFF"/>
                </a:solidFill>
                <a:latin typeface="+mj-lt"/>
                <a:ea typeface="+mn-ea"/>
                <a:cs typeface="+mn-cs"/>
              </a:rPr>
              <a:t>Suburban Dreams: The Rise of the Rental Market</a:t>
            </a:r>
          </a:p>
        </p:txBody>
      </p:sp>
      <p:sp>
        <p:nvSpPr>
          <p:cNvPr id="6" name="Slide Number Placeholder 5">
            <a:extLst>
              <a:ext uri="{FF2B5EF4-FFF2-40B4-BE49-F238E27FC236}">
                <a16:creationId xmlns:a16="http://schemas.microsoft.com/office/drawing/2014/main" id="{753DD370-D02E-60A7-5135-32D4AFD2DA5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12</a:t>
            </a:fld>
            <a:endParaRPr lang="en-US" dirty="0">
              <a:solidFill>
                <a:srgbClr val="FFFFFF"/>
              </a:solidFill>
              <a:latin typeface="+mj-lt"/>
            </a:endParaRPr>
          </a:p>
        </p:txBody>
      </p:sp>
    </p:spTree>
    <p:extLst>
      <p:ext uri="{BB962C8B-B14F-4D97-AF65-F5344CB8AC3E}">
        <p14:creationId xmlns:p14="http://schemas.microsoft.com/office/powerpoint/2010/main" val="2507967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13</a:t>
            </a:fld>
            <a:endParaRPr lang="en-US"/>
          </a:p>
        </p:txBody>
      </p:sp>
      <p:graphicFrame>
        <p:nvGraphicFramePr>
          <p:cNvPr id="11" name="Chart 10">
            <a:extLst>
              <a:ext uri="{FF2B5EF4-FFF2-40B4-BE49-F238E27FC236}">
                <a16:creationId xmlns:a16="http://schemas.microsoft.com/office/drawing/2014/main" id="{4447FBF6-05F0-44E1-B51A-0323C6E274D5}"/>
              </a:ext>
            </a:extLst>
          </p:cNvPr>
          <p:cNvGraphicFramePr/>
          <p:nvPr>
            <p:extLst>
              <p:ext uri="{D42A27DB-BD31-4B8C-83A1-F6EECF244321}">
                <p14:modId xmlns:p14="http://schemas.microsoft.com/office/powerpoint/2010/main" val="4119018589"/>
              </p:ext>
            </p:extLst>
          </p:nvPr>
        </p:nvGraphicFramePr>
        <p:xfrm>
          <a:off x="-715618" y="1353182"/>
          <a:ext cx="7399683" cy="488630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A2C24C75-47A8-4C79-A250-1EAC05910D77}"/>
              </a:ext>
            </a:extLst>
          </p:cNvPr>
          <p:cNvSpPr txBox="1"/>
          <p:nvPr/>
        </p:nvSpPr>
        <p:spPr>
          <a:xfrm>
            <a:off x="6096000" y="1402754"/>
            <a:ext cx="5257800" cy="2308324"/>
          </a:xfrm>
          <a:prstGeom prst="rect">
            <a:avLst/>
          </a:prstGeom>
          <a:noFill/>
        </p:spPr>
        <p:txBody>
          <a:bodyPr wrap="square">
            <a:spAutoFit/>
          </a:bodyPr>
          <a:lstStyle/>
          <a:p>
            <a:r>
              <a:rPr lang="en-AU" b="1" u="sng" dirty="0">
                <a:solidFill>
                  <a:srgbClr val="CB3323"/>
                </a:solidFill>
              </a:rPr>
              <a:t>STATISTICS</a:t>
            </a:r>
          </a:p>
          <a:p>
            <a:r>
              <a:rPr lang="en-AU" b="1" dirty="0"/>
              <a:t>Assumption:</a:t>
            </a:r>
            <a:r>
              <a:rPr lang="en-AU" b="1" dirty="0">
                <a:solidFill>
                  <a:srgbClr val="CB3323"/>
                </a:solidFill>
              </a:rPr>
              <a:t> </a:t>
            </a:r>
            <a:r>
              <a:rPr lang="en-AU" dirty="0"/>
              <a:t>Previous years’ data is highly useful for forecasting future growth</a:t>
            </a:r>
          </a:p>
          <a:p>
            <a:endParaRPr lang="en-AU" b="1" u="sng" dirty="0">
              <a:solidFill>
                <a:srgbClr val="CB3323"/>
              </a:solidFill>
            </a:endParaRPr>
          </a:p>
          <a:p>
            <a:r>
              <a:rPr lang="en-AU" b="1" u="sng" dirty="0">
                <a:solidFill>
                  <a:srgbClr val="CB3323"/>
                </a:solidFill>
              </a:rPr>
              <a:t>MACHINE LEARNING</a:t>
            </a:r>
          </a:p>
          <a:p>
            <a:r>
              <a:rPr lang="en-AU" b="1" dirty="0"/>
              <a:t>Assumption: </a:t>
            </a:r>
            <a:r>
              <a:rPr lang="en-AU" dirty="0"/>
              <a:t>Forecasted income and population by postcode are reasonably correct</a:t>
            </a:r>
          </a:p>
          <a:p>
            <a:endParaRPr lang="en-AU" u="sng" dirty="0"/>
          </a:p>
        </p:txBody>
      </p:sp>
      <p:graphicFrame>
        <p:nvGraphicFramePr>
          <p:cNvPr id="14" name="Table 14">
            <a:extLst>
              <a:ext uri="{FF2B5EF4-FFF2-40B4-BE49-F238E27FC236}">
                <a16:creationId xmlns:a16="http://schemas.microsoft.com/office/drawing/2014/main" id="{DEDFC840-7557-47C3-B67B-6E9D5F00E97A}"/>
              </a:ext>
            </a:extLst>
          </p:cNvPr>
          <p:cNvGraphicFramePr>
            <a:graphicFrameLocks noGrp="1"/>
          </p:cNvGraphicFramePr>
          <p:nvPr>
            <p:extLst>
              <p:ext uri="{D42A27DB-BD31-4B8C-83A1-F6EECF244321}">
                <p14:modId xmlns:p14="http://schemas.microsoft.com/office/powerpoint/2010/main" val="468338555"/>
              </p:ext>
            </p:extLst>
          </p:nvPr>
        </p:nvGraphicFramePr>
        <p:xfrm>
          <a:off x="6096000" y="3673790"/>
          <a:ext cx="5016342" cy="2225040"/>
        </p:xfrm>
        <a:graphic>
          <a:graphicData uri="http://schemas.openxmlformats.org/drawingml/2006/table">
            <a:tbl>
              <a:tblPr firstRow="1" bandRow="1">
                <a:tableStyleId>{7E9639D4-E3E2-4D34-9284-5A2195B3D0D7}</a:tableStyleId>
              </a:tblPr>
              <a:tblGrid>
                <a:gridCol w="1672114">
                  <a:extLst>
                    <a:ext uri="{9D8B030D-6E8A-4147-A177-3AD203B41FA5}">
                      <a16:colId xmlns:a16="http://schemas.microsoft.com/office/drawing/2014/main" val="3251519245"/>
                    </a:ext>
                  </a:extLst>
                </a:gridCol>
                <a:gridCol w="1672114">
                  <a:extLst>
                    <a:ext uri="{9D8B030D-6E8A-4147-A177-3AD203B41FA5}">
                      <a16:colId xmlns:a16="http://schemas.microsoft.com/office/drawing/2014/main" val="2745802073"/>
                    </a:ext>
                  </a:extLst>
                </a:gridCol>
                <a:gridCol w="1672114">
                  <a:extLst>
                    <a:ext uri="{9D8B030D-6E8A-4147-A177-3AD203B41FA5}">
                      <a16:colId xmlns:a16="http://schemas.microsoft.com/office/drawing/2014/main" val="768074123"/>
                    </a:ext>
                  </a:extLst>
                </a:gridCol>
              </a:tblGrid>
              <a:tr h="370840">
                <a:tc>
                  <a:txBody>
                    <a:bodyPr/>
                    <a:lstStyle/>
                    <a:p>
                      <a:pPr algn="ctr" fontAlgn="ctr"/>
                      <a:r>
                        <a:rPr lang="en-US" sz="1600">
                          <a:ln>
                            <a:noFill/>
                          </a:ln>
                          <a:effectLst/>
                        </a:rPr>
                        <a:t>Postcode</a:t>
                      </a:r>
                    </a:p>
                  </a:txBody>
                  <a:tcPr marL="30480" marR="30480" marT="15240" marB="1524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n>
                            <a:noFill/>
                          </a:ln>
                          <a:effectLst/>
                        </a:rPr>
                        <a:t>Population_2023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ln>
                            <a:noFill/>
                          </a:ln>
                          <a:effectLst/>
                        </a:rPr>
                        <a:t>Income_2023</a:t>
                      </a:r>
                    </a:p>
                  </a:txBody>
                  <a:tcPr/>
                </a:tc>
                <a:extLst>
                  <a:ext uri="{0D108BD9-81ED-4DB2-BD59-A6C34878D82A}">
                    <a16:rowId xmlns:a16="http://schemas.microsoft.com/office/drawing/2014/main" val="3426260221"/>
                  </a:ext>
                </a:extLst>
              </a:tr>
              <a:tr h="370840">
                <a:tc>
                  <a:txBody>
                    <a:bodyPr/>
                    <a:lstStyle/>
                    <a:p>
                      <a:pPr algn="ctr"/>
                      <a:r>
                        <a:rPr lang="en-US" sz="1600">
                          <a:ln>
                            <a:noFill/>
                          </a:ln>
                          <a:effectLst/>
                        </a:rPr>
                        <a:t>3000</a:t>
                      </a:r>
                    </a:p>
                  </a:txBody>
                  <a:tcPr marL="30480" marR="30480" marT="15240" marB="15240" anchor="ctr"/>
                </a:tc>
                <a:tc>
                  <a:txBody>
                    <a:bodyPr/>
                    <a:lstStyle/>
                    <a:p>
                      <a:pPr algn="ctr"/>
                      <a:r>
                        <a:rPr lang="en-US" sz="1600">
                          <a:ln>
                            <a:noFill/>
                          </a:ln>
                          <a:effectLst/>
                        </a:rPr>
                        <a:t>48623</a:t>
                      </a:r>
                    </a:p>
                  </a:txBody>
                  <a:tcPr marL="30480" marR="30480" marT="15240" marB="15240" anchor="ctr"/>
                </a:tc>
                <a:tc>
                  <a:txBody>
                    <a:bodyPr/>
                    <a:lstStyle/>
                    <a:p>
                      <a:pPr algn="ctr"/>
                      <a:r>
                        <a:rPr lang="en-US" sz="1600">
                          <a:ln>
                            <a:noFill/>
                          </a:ln>
                          <a:effectLst/>
                        </a:rPr>
                        <a:t>1299</a:t>
                      </a:r>
                    </a:p>
                  </a:txBody>
                  <a:tcPr marL="30480" marR="30480" marT="15240" marB="15240" anchor="ctr"/>
                </a:tc>
                <a:extLst>
                  <a:ext uri="{0D108BD9-81ED-4DB2-BD59-A6C34878D82A}">
                    <a16:rowId xmlns:a16="http://schemas.microsoft.com/office/drawing/2014/main" val="3714544502"/>
                  </a:ext>
                </a:extLst>
              </a:tr>
              <a:tr h="370840">
                <a:tc>
                  <a:txBody>
                    <a:bodyPr/>
                    <a:lstStyle/>
                    <a:p>
                      <a:pPr algn="ctr"/>
                      <a:r>
                        <a:rPr lang="en-US" sz="1600">
                          <a:ln>
                            <a:noFill/>
                          </a:ln>
                          <a:effectLst/>
                        </a:rPr>
                        <a:t>3132</a:t>
                      </a:r>
                    </a:p>
                  </a:txBody>
                  <a:tcPr marL="30480" marR="30480" marT="15240" marB="15240" anchor="ctr"/>
                </a:tc>
                <a:tc>
                  <a:txBody>
                    <a:bodyPr/>
                    <a:lstStyle/>
                    <a:p>
                      <a:pPr algn="ctr"/>
                      <a:r>
                        <a:rPr lang="en-US" sz="1600">
                          <a:ln>
                            <a:noFill/>
                          </a:ln>
                          <a:effectLst/>
                        </a:rPr>
                        <a:t>17215</a:t>
                      </a:r>
                    </a:p>
                  </a:txBody>
                  <a:tcPr marL="30480" marR="30480" marT="15240" marB="15240" anchor="ctr"/>
                </a:tc>
                <a:tc>
                  <a:txBody>
                    <a:bodyPr/>
                    <a:lstStyle/>
                    <a:p>
                      <a:pPr algn="ctr"/>
                      <a:r>
                        <a:rPr lang="en-US" sz="1600">
                          <a:ln>
                            <a:noFill/>
                          </a:ln>
                          <a:effectLst/>
                        </a:rPr>
                        <a:t>2120</a:t>
                      </a:r>
                    </a:p>
                  </a:txBody>
                  <a:tcPr marL="30480" marR="30480" marT="15240" marB="15240" anchor="ctr"/>
                </a:tc>
                <a:extLst>
                  <a:ext uri="{0D108BD9-81ED-4DB2-BD59-A6C34878D82A}">
                    <a16:rowId xmlns:a16="http://schemas.microsoft.com/office/drawing/2014/main" val="2079619349"/>
                  </a:ext>
                </a:extLst>
              </a:tr>
              <a:tr h="370840">
                <a:tc>
                  <a:txBody>
                    <a:bodyPr/>
                    <a:lstStyle/>
                    <a:p>
                      <a:pPr algn="ctr"/>
                      <a:r>
                        <a:rPr lang="en-US" sz="1600">
                          <a:ln>
                            <a:noFill/>
                          </a:ln>
                          <a:effectLst/>
                        </a:rPr>
                        <a:t>3163</a:t>
                      </a:r>
                    </a:p>
                  </a:txBody>
                  <a:tcPr marL="30480" marR="30480" marT="15240" marB="15240" anchor="ctr"/>
                </a:tc>
                <a:tc>
                  <a:txBody>
                    <a:bodyPr/>
                    <a:lstStyle/>
                    <a:p>
                      <a:pPr algn="ctr"/>
                      <a:r>
                        <a:rPr lang="en-US" sz="1600">
                          <a:ln>
                            <a:noFill/>
                          </a:ln>
                          <a:effectLst/>
                        </a:rPr>
                        <a:t>34144</a:t>
                      </a:r>
                    </a:p>
                  </a:txBody>
                  <a:tcPr marL="30480" marR="30480" marT="15240" marB="15240" anchor="ctr"/>
                </a:tc>
                <a:tc>
                  <a:txBody>
                    <a:bodyPr/>
                    <a:lstStyle/>
                    <a:p>
                      <a:pPr algn="ctr"/>
                      <a:r>
                        <a:rPr lang="en-US" sz="1600">
                          <a:ln>
                            <a:noFill/>
                          </a:ln>
                          <a:effectLst/>
                        </a:rPr>
                        <a:t>2002</a:t>
                      </a:r>
                    </a:p>
                  </a:txBody>
                  <a:tcPr marL="30480" marR="30480" marT="15240" marB="15240" anchor="ctr"/>
                </a:tc>
                <a:extLst>
                  <a:ext uri="{0D108BD9-81ED-4DB2-BD59-A6C34878D82A}">
                    <a16:rowId xmlns:a16="http://schemas.microsoft.com/office/drawing/2014/main" val="2369384483"/>
                  </a:ext>
                </a:extLst>
              </a:tr>
              <a:tr h="370840">
                <a:tc>
                  <a:txBody>
                    <a:bodyPr/>
                    <a:lstStyle/>
                    <a:p>
                      <a:pPr algn="ctr"/>
                      <a:r>
                        <a:rPr lang="en-US" sz="1600">
                          <a:ln>
                            <a:noFill/>
                          </a:ln>
                          <a:effectLst/>
                        </a:rPr>
                        <a:t>3844</a:t>
                      </a:r>
                    </a:p>
                  </a:txBody>
                  <a:tcPr marL="30480" marR="30480" marT="15240" marB="15240" anchor="ctr"/>
                </a:tc>
                <a:tc>
                  <a:txBody>
                    <a:bodyPr/>
                    <a:lstStyle/>
                    <a:p>
                      <a:pPr algn="ctr"/>
                      <a:r>
                        <a:rPr lang="en-US" sz="1600">
                          <a:ln>
                            <a:noFill/>
                          </a:ln>
                          <a:effectLst/>
                        </a:rPr>
                        <a:t>31828</a:t>
                      </a:r>
                    </a:p>
                  </a:txBody>
                  <a:tcPr marL="30480" marR="30480" marT="15240" marB="15240" anchor="ctr"/>
                </a:tc>
                <a:tc>
                  <a:txBody>
                    <a:bodyPr/>
                    <a:lstStyle/>
                    <a:p>
                      <a:pPr algn="ctr"/>
                      <a:r>
                        <a:rPr lang="en-US" sz="1600">
                          <a:ln>
                            <a:noFill/>
                          </a:ln>
                          <a:effectLst/>
                        </a:rPr>
                        <a:t>1608</a:t>
                      </a:r>
                    </a:p>
                  </a:txBody>
                  <a:tcPr marL="30480" marR="30480" marT="15240" marB="15240" anchor="ctr"/>
                </a:tc>
                <a:extLst>
                  <a:ext uri="{0D108BD9-81ED-4DB2-BD59-A6C34878D82A}">
                    <a16:rowId xmlns:a16="http://schemas.microsoft.com/office/drawing/2014/main" val="3499631257"/>
                  </a:ext>
                </a:extLst>
              </a:tr>
              <a:tr h="370840">
                <a:tc>
                  <a:txBody>
                    <a:bodyPr/>
                    <a:lstStyle/>
                    <a:p>
                      <a:pPr algn="ctr"/>
                      <a:r>
                        <a:rPr lang="en-US" sz="1600" dirty="0">
                          <a:ln>
                            <a:noFill/>
                          </a:ln>
                          <a:effectLst/>
                        </a:rPr>
                        <a:t>3465</a:t>
                      </a:r>
                    </a:p>
                  </a:txBody>
                  <a:tcPr marL="30480" marR="30480" marT="15240" marB="15240" anchor="ctr"/>
                </a:tc>
                <a:tc>
                  <a:txBody>
                    <a:bodyPr/>
                    <a:lstStyle/>
                    <a:p>
                      <a:pPr algn="ctr"/>
                      <a:r>
                        <a:rPr lang="en-US" sz="1600">
                          <a:ln>
                            <a:noFill/>
                          </a:ln>
                          <a:effectLst/>
                        </a:rPr>
                        <a:t>10038</a:t>
                      </a:r>
                    </a:p>
                  </a:txBody>
                  <a:tcPr marL="30480" marR="30480" marT="15240" marB="15240" anchor="ctr"/>
                </a:tc>
                <a:tc>
                  <a:txBody>
                    <a:bodyPr/>
                    <a:lstStyle/>
                    <a:p>
                      <a:pPr algn="ctr"/>
                      <a:r>
                        <a:rPr lang="en-US" sz="1600" dirty="0">
                          <a:ln>
                            <a:noFill/>
                          </a:ln>
                          <a:effectLst/>
                        </a:rPr>
                        <a:t>943</a:t>
                      </a:r>
                    </a:p>
                  </a:txBody>
                  <a:tcPr marL="30480" marR="30480" marT="15240" marB="15240" anchor="ctr"/>
                </a:tc>
                <a:extLst>
                  <a:ext uri="{0D108BD9-81ED-4DB2-BD59-A6C34878D82A}">
                    <a16:rowId xmlns:a16="http://schemas.microsoft.com/office/drawing/2014/main" val="1957525954"/>
                  </a:ext>
                </a:extLst>
              </a:tr>
            </a:tbl>
          </a:graphicData>
        </a:graphic>
      </p:graphicFrame>
      <p:sp>
        <p:nvSpPr>
          <p:cNvPr id="15" name="Rectangle 14">
            <a:extLst>
              <a:ext uri="{FF2B5EF4-FFF2-40B4-BE49-F238E27FC236}">
                <a16:creationId xmlns:a16="http://schemas.microsoft.com/office/drawing/2014/main" id="{F48A97C5-F0CF-4D9C-A6FB-53965E91430B}"/>
              </a:ext>
            </a:extLst>
          </p:cNvPr>
          <p:cNvSpPr/>
          <p:nvPr/>
        </p:nvSpPr>
        <p:spPr>
          <a:xfrm>
            <a:off x="7581743" y="3673790"/>
            <a:ext cx="3530600" cy="2225040"/>
          </a:xfrm>
          <a:prstGeom prst="rect">
            <a:avLst/>
          </a:prstGeom>
          <a:noFill/>
          <a:ln w="57150">
            <a:solidFill>
              <a:srgbClr val="D65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16" name="Rectangle 15">
            <a:extLst>
              <a:ext uri="{FF2B5EF4-FFF2-40B4-BE49-F238E27FC236}">
                <a16:creationId xmlns:a16="http://schemas.microsoft.com/office/drawing/2014/main" id="{2EFDD11E-4E1D-405F-9FF5-E4067A7A224F}"/>
              </a:ext>
            </a:extLst>
          </p:cNvPr>
          <p:cNvSpPr/>
          <p:nvPr/>
        </p:nvSpPr>
        <p:spPr>
          <a:xfrm>
            <a:off x="768563" y="4786310"/>
            <a:ext cx="899160" cy="417932"/>
          </a:xfrm>
          <a:prstGeom prst="rect">
            <a:avLst/>
          </a:prstGeom>
          <a:noFill/>
          <a:ln w="38100">
            <a:solidFill>
              <a:srgbClr val="D65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96689D-A5C3-4DD0-831A-F16163B5E801}"/>
              </a:ext>
            </a:extLst>
          </p:cNvPr>
          <p:cNvSpPr txBox="1"/>
          <p:nvPr/>
        </p:nvSpPr>
        <p:spPr>
          <a:xfrm>
            <a:off x="6018660" y="5931712"/>
            <a:ext cx="4907668" cy="307777"/>
          </a:xfrm>
          <a:prstGeom prst="rect">
            <a:avLst/>
          </a:prstGeom>
          <a:noFill/>
        </p:spPr>
        <p:txBody>
          <a:bodyPr wrap="square">
            <a:spAutoFit/>
          </a:bodyPr>
          <a:lstStyle/>
          <a:p>
            <a:r>
              <a:rPr lang="en-AU" sz="1400" u="sng"/>
              <a:t>Table: Population and income by postcode</a:t>
            </a:r>
          </a:p>
        </p:txBody>
      </p:sp>
      <p:sp>
        <p:nvSpPr>
          <p:cNvPr id="3" name="Title 1">
            <a:extLst>
              <a:ext uri="{FF2B5EF4-FFF2-40B4-BE49-F238E27FC236}">
                <a16:creationId xmlns:a16="http://schemas.microsoft.com/office/drawing/2014/main" id="{9251FC91-8891-9945-09C7-961DCDF5424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b="1" cap="none" dirty="0"/>
              <a:t>PROPERTY GROWTH</a:t>
            </a:r>
          </a:p>
        </p:txBody>
      </p:sp>
    </p:spTree>
    <p:extLst>
      <p:ext uri="{BB962C8B-B14F-4D97-AF65-F5344CB8AC3E}">
        <p14:creationId xmlns:p14="http://schemas.microsoft.com/office/powerpoint/2010/main" val="188503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fade">
                                      <p:cBhvr>
                                        <p:cTn id="20" dur="500"/>
                                        <p:tgtEl>
                                          <p:spTgt spid="1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Effect transition="in" filter="fade">
                                      <p:cBhvr>
                                        <p:cTn id="25" dur="500"/>
                                        <p:tgtEl>
                                          <p:spTgt spid="12">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Effect transition="in" filter="fade">
                                      <p:cBhvr>
                                        <p:cTn id="28" dur="500"/>
                                        <p:tgtEl>
                                          <p:spTgt spid="12">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500"/>
                                        <p:tgtEl>
                                          <p:spTgt spid="17">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14</a:t>
            </a:fld>
            <a:endParaRPr lang="en-US"/>
          </a:p>
        </p:txBody>
      </p:sp>
      <p:sp>
        <p:nvSpPr>
          <p:cNvPr id="3" name="Title 1">
            <a:extLst>
              <a:ext uri="{FF2B5EF4-FFF2-40B4-BE49-F238E27FC236}">
                <a16:creationId xmlns:a16="http://schemas.microsoft.com/office/drawing/2014/main" id="{9251FC91-8891-9945-09C7-961DCDF5424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b="1" cap="none" dirty="0"/>
              <a:t>HOUSE GROWTH</a:t>
            </a:r>
          </a:p>
        </p:txBody>
      </p:sp>
      <p:sp>
        <p:nvSpPr>
          <p:cNvPr id="2" name="Content Placeholder 3">
            <a:extLst>
              <a:ext uri="{FF2B5EF4-FFF2-40B4-BE49-F238E27FC236}">
                <a16:creationId xmlns:a16="http://schemas.microsoft.com/office/drawing/2014/main" id="{202BAA42-C152-571B-5163-0037BA954228}"/>
              </a:ext>
            </a:extLst>
          </p:cNvPr>
          <p:cNvSpPr txBox="1">
            <a:spLocks/>
          </p:cNvSpPr>
          <p:nvPr/>
        </p:nvSpPr>
        <p:spPr>
          <a:xfrm>
            <a:off x="5198146" y="2175145"/>
            <a:ext cx="2882475"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Content Placeholder 5">
            <a:extLst>
              <a:ext uri="{FF2B5EF4-FFF2-40B4-BE49-F238E27FC236}">
                <a16:creationId xmlns:a16="http://schemas.microsoft.com/office/drawing/2014/main" id="{97BF3564-EF60-1CC6-B9C7-F2039BC39AD1}"/>
              </a:ext>
            </a:extLst>
          </p:cNvPr>
          <p:cNvSpPr txBox="1">
            <a:spLocks/>
          </p:cNvSpPr>
          <p:nvPr/>
        </p:nvSpPr>
        <p:spPr>
          <a:xfrm>
            <a:off x="4661861" y="3979666"/>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FF7FC6BC-5D48-7BF9-9752-694C4C7E0C32}"/>
              </a:ext>
            </a:extLst>
          </p:cNvPr>
          <p:cNvSpPr txBox="1">
            <a:spLocks/>
          </p:cNvSpPr>
          <p:nvPr/>
        </p:nvSpPr>
        <p:spPr>
          <a:xfrm>
            <a:off x="4661861" y="3979665"/>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9" name="Picture 2" descr="Question mark icon flat red round button vector illustration – MECO">
            <a:extLst>
              <a:ext uri="{FF2B5EF4-FFF2-40B4-BE49-F238E27FC236}">
                <a16:creationId xmlns:a16="http://schemas.microsoft.com/office/drawing/2014/main" id="{084A6CF0-24A5-60F7-0D6C-6F3469329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290" y="3507166"/>
            <a:ext cx="1286093" cy="12860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aph of a house rental&#10;&#10;Description automatically generated">
            <a:extLst>
              <a:ext uri="{FF2B5EF4-FFF2-40B4-BE49-F238E27FC236}">
                <a16:creationId xmlns:a16="http://schemas.microsoft.com/office/drawing/2014/main" id="{DDD96B61-BFD8-46D8-7917-65CFE106D986}"/>
              </a:ext>
            </a:extLst>
          </p:cNvPr>
          <p:cNvPicPr>
            <a:picLocks noChangeAspect="1"/>
          </p:cNvPicPr>
          <p:nvPr/>
        </p:nvPicPr>
        <p:blipFill>
          <a:blip r:embed="rId4"/>
          <a:stretch>
            <a:fillRect/>
          </a:stretch>
        </p:blipFill>
        <p:spPr>
          <a:xfrm>
            <a:off x="377660" y="2561819"/>
            <a:ext cx="5044136" cy="3821784"/>
          </a:xfrm>
          <a:prstGeom prst="rect">
            <a:avLst/>
          </a:prstGeom>
        </p:spPr>
      </p:pic>
      <p:sp>
        <p:nvSpPr>
          <p:cNvPr id="13" name="TextBox 12">
            <a:extLst>
              <a:ext uri="{FF2B5EF4-FFF2-40B4-BE49-F238E27FC236}">
                <a16:creationId xmlns:a16="http://schemas.microsoft.com/office/drawing/2014/main" id="{DC26C41F-6ABC-1EEE-A662-3722D0A4B48E}"/>
              </a:ext>
            </a:extLst>
          </p:cNvPr>
          <p:cNvSpPr txBox="1"/>
          <p:nvPr/>
        </p:nvSpPr>
        <p:spPr>
          <a:xfrm>
            <a:off x="746582" y="1409592"/>
            <a:ext cx="4451564" cy="1200329"/>
          </a:xfrm>
          <a:prstGeom prst="rect">
            <a:avLst/>
          </a:prstGeom>
          <a:noFill/>
        </p:spPr>
        <p:txBody>
          <a:bodyPr wrap="square">
            <a:spAutoFit/>
          </a:bodyPr>
          <a:lstStyle/>
          <a:p>
            <a:r>
              <a:rPr lang="en-AU" b="1" u="sng" dirty="0">
                <a:solidFill>
                  <a:srgbClr val="CB3323"/>
                </a:solidFill>
              </a:rPr>
              <a:t>STATISTICS</a:t>
            </a:r>
          </a:p>
          <a:p>
            <a:r>
              <a:rPr lang="en-AU" b="1" dirty="0"/>
              <a:t>Assumption:</a:t>
            </a:r>
            <a:r>
              <a:rPr lang="en-AU" b="1" dirty="0">
                <a:solidFill>
                  <a:srgbClr val="CB3323"/>
                </a:solidFill>
              </a:rPr>
              <a:t> </a:t>
            </a:r>
            <a:r>
              <a:rPr lang="en-AU" dirty="0"/>
              <a:t>Previous years’ data is highly useful for forecasting future growth</a:t>
            </a:r>
          </a:p>
          <a:p>
            <a:endParaRPr lang="en-AU" b="1" u="sng" dirty="0">
              <a:solidFill>
                <a:srgbClr val="CB3323"/>
              </a:solidFill>
            </a:endParaRPr>
          </a:p>
        </p:txBody>
      </p:sp>
      <p:sp>
        <p:nvSpPr>
          <p:cNvPr id="18" name="TextBox 17">
            <a:extLst>
              <a:ext uri="{FF2B5EF4-FFF2-40B4-BE49-F238E27FC236}">
                <a16:creationId xmlns:a16="http://schemas.microsoft.com/office/drawing/2014/main" id="{59F9ABD5-A8F8-2556-F701-937E2072AE3D}"/>
              </a:ext>
            </a:extLst>
          </p:cNvPr>
          <p:cNvSpPr txBox="1"/>
          <p:nvPr/>
        </p:nvSpPr>
        <p:spPr>
          <a:xfrm>
            <a:off x="6639383" y="1409592"/>
            <a:ext cx="4714417" cy="1200329"/>
          </a:xfrm>
          <a:prstGeom prst="rect">
            <a:avLst/>
          </a:prstGeom>
          <a:noFill/>
        </p:spPr>
        <p:txBody>
          <a:bodyPr wrap="square">
            <a:spAutoFit/>
          </a:bodyPr>
          <a:lstStyle/>
          <a:p>
            <a:r>
              <a:rPr lang="en-AU" b="1" u="sng" dirty="0">
                <a:solidFill>
                  <a:srgbClr val="CB3323"/>
                </a:solidFill>
              </a:rPr>
              <a:t>STATISTICS</a:t>
            </a:r>
          </a:p>
          <a:p>
            <a:r>
              <a:rPr lang="en-AU" b="1" dirty="0"/>
              <a:t>Overlapping Suburbs: </a:t>
            </a:r>
            <a:r>
              <a:rPr lang="en-AU" dirty="0"/>
              <a:t>Docklands, Nhill, Meeniyan, Yarram, Ascot, Maindample, Moe</a:t>
            </a:r>
            <a:endParaRPr lang="en-US" dirty="0"/>
          </a:p>
          <a:p>
            <a:endParaRPr lang="en-AU" dirty="0"/>
          </a:p>
        </p:txBody>
      </p:sp>
      <p:pic>
        <p:nvPicPr>
          <p:cNvPr id="19" name="Picture 18" descr="A graph of a number of subbuteous&#10;&#10;Description automatically generated with medium confidence">
            <a:extLst>
              <a:ext uri="{FF2B5EF4-FFF2-40B4-BE49-F238E27FC236}">
                <a16:creationId xmlns:a16="http://schemas.microsoft.com/office/drawing/2014/main" id="{FAAF43D1-A46F-7B6A-B52C-9BCF41AD5EB8}"/>
              </a:ext>
            </a:extLst>
          </p:cNvPr>
          <p:cNvPicPr>
            <a:picLocks noChangeAspect="1"/>
          </p:cNvPicPr>
          <p:nvPr/>
        </p:nvPicPr>
        <p:blipFill>
          <a:blip r:embed="rId5"/>
          <a:stretch>
            <a:fillRect/>
          </a:stretch>
        </p:blipFill>
        <p:spPr>
          <a:xfrm>
            <a:off x="6693635" y="2419435"/>
            <a:ext cx="4388496" cy="4016406"/>
          </a:xfrm>
          <a:prstGeom prst="rect">
            <a:avLst/>
          </a:prstGeom>
        </p:spPr>
      </p:pic>
    </p:spTree>
    <p:extLst>
      <p:ext uri="{BB962C8B-B14F-4D97-AF65-F5344CB8AC3E}">
        <p14:creationId xmlns:p14="http://schemas.microsoft.com/office/powerpoint/2010/main" val="258502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15</a:t>
            </a:fld>
            <a:endParaRPr lang="en-US"/>
          </a:p>
        </p:txBody>
      </p:sp>
      <p:sp>
        <p:nvSpPr>
          <p:cNvPr id="11" name="Title 1">
            <a:extLst>
              <a:ext uri="{FF2B5EF4-FFF2-40B4-BE49-F238E27FC236}">
                <a16:creationId xmlns:a16="http://schemas.microsoft.com/office/drawing/2014/main" id="{F1E83C00-EEC1-1ABE-97C5-367FE93F3972}"/>
              </a:ext>
            </a:extLst>
          </p:cNvPr>
          <p:cNvSpPr txBox="1">
            <a:spLocks/>
          </p:cNvSpPr>
          <p:nvPr/>
        </p:nvSpPr>
        <p:spPr>
          <a:xfrm>
            <a:off x="838200" y="514710"/>
            <a:ext cx="5111750" cy="9135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b="1" dirty="0"/>
              <a:t>JUSTIFICATION FOR DOCKLANDS</a:t>
            </a:r>
          </a:p>
        </p:txBody>
      </p:sp>
      <p:sp>
        <p:nvSpPr>
          <p:cNvPr id="12" name="Text Placeholder 2">
            <a:extLst>
              <a:ext uri="{FF2B5EF4-FFF2-40B4-BE49-F238E27FC236}">
                <a16:creationId xmlns:a16="http://schemas.microsoft.com/office/drawing/2014/main" id="{FD806890-DA39-D49C-388A-5CE73910A196}"/>
              </a:ext>
            </a:extLst>
          </p:cNvPr>
          <p:cNvSpPr txBox="1">
            <a:spLocks/>
          </p:cNvSpPr>
          <p:nvPr/>
        </p:nvSpPr>
        <p:spPr>
          <a:xfrm>
            <a:off x="797134" y="1578134"/>
            <a:ext cx="2916909" cy="11184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u="sng" dirty="0">
                <a:solidFill>
                  <a:srgbClr val="1BB0BB"/>
                </a:solidFill>
              </a:rPr>
              <a:t>BASED ON INTUITION:</a:t>
            </a:r>
          </a:p>
          <a:p>
            <a:pPr marL="285750" indent="-285750"/>
            <a:r>
              <a:rPr lang="en-US" sz="1800" dirty="0"/>
              <a:t>Effective Urban Planning </a:t>
            </a:r>
          </a:p>
          <a:p>
            <a:pPr marL="285750" indent="-285750"/>
            <a:r>
              <a:rPr lang="en-US" sz="1800" dirty="0"/>
              <a:t>Migration</a:t>
            </a:r>
          </a:p>
        </p:txBody>
      </p:sp>
      <p:pic>
        <p:nvPicPr>
          <p:cNvPr id="14" name="Picture 13">
            <a:extLst>
              <a:ext uri="{FF2B5EF4-FFF2-40B4-BE49-F238E27FC236}">
                <a16:creationId xmlns:a16="http://schemas.microsoft.com/office/drawing/2014/main" id="{1DA71A73-563B-77A0-DB36-5427045D7A58}"/>
              </a:ext>
            </a:extLst>
          </p:cNvPr>
          <p:cNvPicPr>
            <a:picLocks noChangeAspect="1"/>
          </p:cNvPicPr>
          <p:nvPr/>
        </p:nvPicPr>
        <p:blipFill>
          <a:blip r:embed="rId3"/>
          <a:stretch>
            <a:fillRect/>
          </a:stretch>
        </p:blipFill>
        <p:spPr>
          <a:xfrm>
            <a:off x="6828609" y="24525"/>
            <a:ext cx="5151398" cy="3603258"/>
          </a:xfrm>
          <a:prstGeom prst="rect">
            <a:avLst/>
          </a:prstGeom>
        </p:spPr>
      </p:pic>
      <p:pic>
        <p:nvPicPr>
          <p:cNvPr id="15" name="Picture 14">
            <a:extLst>
              <a:ext uri="{FF2B5EF4-FFF2-40B4-BE49-F238E27FC236}">
                <a16:creationId xmlns:a16="http://schemas.microsoft.com/office/drawing/2014/main" id="{CD7BDA08-A449-A283-B6E4-8DA5940879BF}"/>
              </a:ext>
            </a:extLst>
          </p:cNvPr>
          <p:cNvPicPr>
            <a:picLocks noChangeAspect="1"/>
          </p:cNvPicPr>
          <p:nvPr/>
        </p:nvPicPr>
        <p:blipFill>
          <a:blip r:embed="rId4"/>
          <a:stretch>
            <a:fillRect/>
          </a:stretch>
        </p:blipFill>
        <p:spPr>
          <a:xfrm>
            <a:off x="6981056" y="3596394"/>
            <a:ext cx="4846503" cy="2759956"/>
          </a:xfrm>
          <a:prstGeom prst="rect">
            <a:avLst/>
          </a:prstGeom>
        </p:spPr>
      </p:pic>
      <p:pic>
        <p:nvPicPr>
          <p:cNvPr id="16" name="Picture 2">
            <a:extLst>
              <a:ext uri="{FF2B5EF4-FFF2-40B4-BE49-F238E27FC236}">
                <a16:creationId xmlns:a16="http://schemas.microsoft.com/office/drawing/2014/main" id="{209A5351-4356-EC7C-A178-CD25B73D66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42" y="2734735"/>
            <a:ext cx="6124655" cy="370844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52A0C2C-1328-7FD2-149B-8D5FB4CC239F}"/>
              </a:ext>
            </a:extLst>
          </p:cNvPr>
          <p:cNvSpPr/>
          <p:nvPr/>
        </p:nvSpPr>
        <p:spPr>
          <a:xfrm>
            <a:off x="951544" y="3429000"/>
            <a:ext cx="5369743" cy="198783"/>
          </a:xfrm>
          <a:prstGeom prst="rect">
            <a:avLst/>
          </a:prstGeom>
          <a:noFill/>
          <a:ln w="57150">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2" name="Text Placeholder 2">
            <a:extLst>
              <a:ext uri="{FF2B5EF4-FFF2-40B4-BE49-F238E27FC236}">
                <a16:creationId xmlns:a16="http://schemas.microsoft.com/office/drawing/2014/main" id="{91A049AC-439F-501C-282E-C9193943ABBA}"/>
              </a:ext>
            </a:extLst>
          </p:cNvPr>
          <p:cNvSpPr txBox="1">
            <a:spLocks/>
          </p:cNvSpPr>
          <p:nvPr/>
        </p:nvSpPr>
        <p:spPr>
          <a:xfrm>
            <a:off x="3965589" y="1548554"/>
            <a:ext cx="1678927" cy="11479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u="sng" dirty="0">
                <a:solidFill>
                  <a:srgbClr val="1BB0BB"/>
                </a:solidFill>
              </a:rPr>
              <a:t>BASED ON ML:</a:t>
            </a:r>
          </a:p>
          <a:p>
            <a:pPr marL="285750" indent="-285750"/>
            <a:r>
              <a:rPr lang="en-US" sz="1800" dirty="0"/>
              <a:t>Population </a:t>
            </a:r>
          </a:p>
          <a:p>
            <a:pPr marL="285750" indent="-285750"/>
            <a:r>
              <a:rPr lang="en-US" sz="1800" dirty="0"/>
              <a:t>Income</a:t>
            </a:r>
          </a:p>
        </p:txBody>
      </p:sp>
      <p:sp>
        <p:nvSpPr>
          <p:cNvPr id="23" name="Rectangle 22">
            <a:extLst>
              <a:ext uri="{FF2B5EF4-FFF2-40B4-BE49-F238E27FC236}">
                <a16:creationId xmlns:a16="http://schemas.microsoft.com/office/drawing/2014/main" id="{40929357-49B5-3E39-09F2-548334EA8CC0}"/>
              </a:ext>
            </a:extLst>
          </p:cNvPr>
          <p:cNvSpPr/>
          <p:nvPr/>
        </p:nvSpPr>
        <p:spPr>
          <a:xfrm>
            <a:off x="951544" y="4130528"/>
            <a:ext cx="5369743" cy="198783"/>
          </a:xfrm>
          <a:prstGeom prst="rect">
            <a:avLst/>
          </a:prstGeom>
          <a:noFill/>
          <a:ln w="57150">
            <a:solidFill>
              <a:srgbClr val="CB3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Tree>
    <p:extLst>
      <p:ext uri="{BB962C8B-B14F-4D97-AF65-F5344CB8AC3E}">
        <p14:creationId xmlns:p14="http://schemas.microsoft.com/office/powerpoint/2010/main" val="356799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fade">
                                      <p:cBhvr>
                                        <p:cTn id="34" dur="500"/>
                                        <p:tgtEl>
                                          <p:spTgt spid="22">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fade">
                                      <p:cBhvr>
                                        <p:cTn id="37" dur="500"/>
                                        <p:tgtEl>
                                          <p:spTgt spid="22">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xEl>
                                              <p:pRg st="2" end="2"/>
                                            </p:txEl>
                                          </p:spTgt>
                                        </p:tgtEl>
                                        <p:attrNameLst>
                                          <p:attrName>style.visibility</p:attrName>
                                        </p:attrNameLst>
                                      </p:cBhvr>
                                      <p:to>
                                        <p:strVal val="visible"/>
                                      </p:to>
                                    </p:set>
                                    <p:animEffect transition="in" filter="fade">
                                      <p:cBhvr>
                                        <p:cTn id="40" dur="500"/>
                                        <p:tgtEl>
                                          <p:spTgt spid="22">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16</a:t>
            </a:fld>
            <a:endParaRPr lang="en-US"/>
          </a:p>
        </p:txBody>
      </p:sp>
      <p:sp>
        <p:nvSpPr>
          <p:cNvPr id="3" name="Title 1">
            <a:extLst>
              <a:ext uri="{FF2B5EF4-FFF2-40B4-BE49-F238E27FC236}">
                <a16:creationId xmlns:a16="http://schemas.microsoft.com/office/drawing/2014/main" id="{9251FC91-8891-9945-09C7-961DCDF5424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b="1" cap="none" dirty="0"/>
              <a:t>APARTMENT GROWTH</a:t>
            </a:r>
          </a:p>
        </p:txBody>
      </p:sp>
      <p:sp>
        <p:nvSpPr>
          <p:cNvPr id="2" name="Content Placeholder 3">
            <a:extLst>
              <a:ext uri="{FF2B5EF4-FFF2-40B4-BE49-F238E27FC236}">
                <a16:creationId xmlns:a16="http://schemas.microsoft.com/office/drawing/2014/main" id="{202BAA42-C152-571B-5163-0037BA954228}"/>
              </a:ext>
            </a:extLst>
          </p:cNvPr>
          <p:cNvSpPr txBox="1">
            <a:spLocks/>
          </p:cNvSpPr>
          <p:nvPr/>
        </p:nvSpPr>
        <p:spPr>
          <a:xfrm>
            <a:off x="5198146" y="2175145"/>
            <a:ext cx="2882475"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Content Placeholder 5">
            <a:extLst>
              <a:ext uri="{FF2B5EF4-FFF2-40B4-BE49-F238E27FC236}">
                <a16:creationId xmlns:a16="http://schemas.microsoft.com/office/drawing/2014/main" id="{97BF3564-EF60-1CC6-B9C7-F2039BC39AD1}"/>
              </a:ext>
            </a:extLst>
          </p:cNvPr>
          <p:cNvSpPr txBox="1">
            <a:spLocks/>
          </p:cNvSpPr>
          <p:nvPr/>
        </p:nvSpPr>
        <p:spPr>
          <a:xfrm>
            <a:off x="4661861" y="3979666"/>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FF7FC6BC-5D48-7BF9-9752-694C4C7E0C32}"/>
              </a:ext>
            </a:extLst>
          </p:cNvPr>
          <p:cNvSpPr txBox="1">
            <a:spLocks/>
          </p:cNvSpPr>
          <p:nvPr/>
        </p:nvSpPr>
        <p:spPr>
          <a:xfrm>
            <a:off x="4661861" y="3979665"/>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3" name="TextBox 12">
            <a:extLst>
              <a:ext uri="{FF2B5EF4-FFF2-40B4-BE49-F238E27FC236}">
                <a16:creationId xmlns:a16="http://schemas.microsoft.com/office/drawing/2014/main" id="{DC26C41F-6ABC-1EEE-A662-3722D0A4B48E}"/>
              </a:ext>
            </a:extLst>
          </p:cNvPr>
          <p:cNvSpPr txBox="1"/>
          <p:nvPr/>
        </p:nvSpPr>
        <p:spPr>
          <a:xfrm>
            <a:off x="746582" y="1409592"/>
            <a:ext cx="4306292" cy="1200329"/>
          </a:xfrm>
          <a:prstGeom prst="rect">
            <a:avLst/>
          </a:prstGeom>
          <a:noFill/>
        </p:spPr>
        <p:txBody>
          <a:bodyPr wrap="square">
            <a:spAutoFit/>
          </a:bodyPr>
          <a:lstStyle/>
          <a:p>
            <a:r>
              <a:rPr lang="en-AU" b="1" u="sng" dirty="0">
                <a:solidFill>
                  <a:srgbClr val="CB3323"/>
                </a:solidFill>
              </a:rPr>
              <a:t>STATISTICS</a:t>
            </a:r>
          </a:p>
          <a:p>
            <a:r>
              <a:rPr lang="en-AU" b="1" dirty="0"/>
              <a:t>Assumption:</a:t>
            </a:r>
            <a:r>
              <a:rPr lang="en-AU" b="1" dirty="0">
                <a:solidFill>
                  <a:srgbClr val="CB3323"/>
                </a:solidFill>
              </a:rPr>
              <a:t> </a:t>
            </a:r>
            <a:r>
              <a:rPr lang="en-AU" dirty="0"/>
              <a:t>Previous years data is highly useful for forecasting future growth</a:t>
            </a:r>
          </a:p>
          <a:p>
            <a:endParaRPr lang="en-AU" b="1" u="sng" dirty="0">
              <a:solidFill>
                <a:srgbClr val="CB3323"/>
              </a:solidFill>
            </a:endParaRPr>
          </a:p>
        </p:txBody>
      </p:sp>
      <p:sp>
        <p:nvSpPr>
          <p:cNvPr id="18" name="TextBox 17">
            <a:extLst>
              <a:ext uri="{FF2B5EF4-FFF2-40B4-BE49-F238E27FC236}">
                <a16:creationId xmlns:a16="http://schemas.microsoft.com/office/drawing/2014/main" id="{59F9ABD5-A8F8-2556-F701-937E2072AE3D}"/>
              </a:ext>
            </a:extLst>
          </p:cNvPr>
          <p:cNvSpPr txBox="1"/>
          <p:nvPr/>
        </p:nvSpPr>
        <p:spPr>
          <a:xfrm>
            <a:off x="6639383" y="1409592"/>
            <a:ext cx="4714417" cy="1200329"/>
          </a:xfrm>
          <a:prstGeom prst="rect">
            <a:avLst/>
          </a:prstGeom>
          <a:noFill/>
        </p:spPr>
        <p:txBody>
          <a:bodyPr wrap="square">
            <a:spAutoFit/>
          </a:bodyPr>
          <a:lstStyle/>
          <a:p>
            <a:r>
              <a:rPr lang="en-AU" b="1" u="sng" dirty="0">
                <a:solidFill>
                  <a:srgbClr val="CB3323"/>
                </a:solidFill>
              </a:rPr>
              <a:t>STATISTICS</a:t>
            </a:r>
          </a:p>
          <a:p>
            <a:r>
              <a:rPr lang="en-AU" b="1" dirty="0"/>
              <a:t>Overlapping Suburbs: </a:t>
            </a:r>
            <a:r>
              <a:rPr lang="en-AU" dirty="0"/>
              <a:t>Portland, Heme Hill, Burwood, Sale</a:t>
            </a:r>
            <a:endParaRPr lang="en-US" dirty="0"/>
          </a:p>
          <a:p>
            <a:endParaRPr lang="en-AU" dirty="0"/>
          </a:p>
        </p:txBody>
      </p:sp>
      <p:pic>
        <p:nvPicPr>
          <p:cNvPr id="11" name="Picture 10" descr="A graph of different colored lines&#10;&#10;Description automatically generated">
            <a:extLst>
              <a:ext uri="{FF2B5EF4-FFF2-40B4-BE49-F238E27FC236}">
                <a16:creationId xmlns:a16="http://schemas.microsoft.com/office/drawing/2014/main" id="{8FCB5E34-1EA9-B9B4-7525-BE25B58497FB}"/>
              </a:ext>
            </a:extLst>
          </p:cNvPr>
          <p:cNvPicPr>
            <a:picLocks noChangeAspect="1"/>
          </p:cNvPicPr>
          <p:nvPr/>
        </p:nvPicPr>
        <p:blipFill>
          <a:blip r:embed="rId3"/>
          <a:stretch>
            <a:fillRect/>
          </a:stretch>
        </p:blipFill>
        <p:spPr>
          <a:xfrm>
            <a:off x="380160" y="2508041"/>
            <a:ext cx="5068326" cy="3897719"/>
          </a:xfrm>
          <a:prstGeom prst="rect">
            <a:avLst/>
          </a:prstGeom>
        </p:spPr>
      </p:pic>
      <p:pic>
        <p:nvPicPr>
          <p:cNvPr id="12" name="Picture 11" descr="A graph of different colors&#10;&#10;Description automatically generated">
            <a:extLst>
              <a:ext uri="{FF2B5EF4-FFF2-40B4-BE49-F238E27FC236}">
                <a16:creationId xmlns:a16="http://schemas.microsoft.com/office/drawing/2014/main" id="{E1C8B5ED-5D2F-1F4C-2A1E-845D806577EC}"/>
              </a:ext>
            </a:extLst>
          </p:cNvPr>
          <p:cNvPicPr>
            <a:picLocks noChangeAspect="1"/>
          </p:cNvPicPr>
          <p:nvPr/>
        </p:nvPicPr>
        <p:blipFill>
          <a:blip r:embed="rId4"/>
          <a:stretch>
            <a:fillRect/>
          </a:stretch>
        </p:blipFill>
        <p:spPr>
          <a:xfrm>
            <a:off x="6570781" y="2476630"/>
            <a:ext cx="4655467" cy="4039715"/>
          </a:xfrm>
          <a:prstGeom prst="rect">
            <a:avLst/>
          </a:prstGeom>
        </p:spPr>
      </p:pic>
    </p:spTree>
    <p:extLst>
      <p:ext uri="{BB962C8B-B14F-4D97-AF65-F5344CB8AC3E}">
        <p14:creationId xmlns:p14="http://schemas.microsoft.com/office/powerpoint/2010/main" val="105479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17</a:t>
            </a:fld>
            <a:endParaRPr lang="en-US"/>
          </a:p>
        </p:txBody>
      </p:sp>
      <p:sp>
        <p:nvSpPr>
          <p:cNvPr id="3" name="Title 1">
            <a:extLst>
              <a:ext uri="{FF2B5EF4-FFF2-40B4-BE49-F238E27FC236}">
                <a16:creationId xmlns:a16="http://schemas.microsoft.com/office/drawing/2014/main" id="{9251FC91-8891-9945-09C7-961DCDF5424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b="1" cap="none" dirty="0"/>
              <a:t>TOWNHOUSE GROWTH</a:t>
            </a:r>
          </a:p>
        </p:txBody>
      </p:sp>
      <p:sp>
        <p:nvSpPr>
          <p:cNvPr id="2" name="Content Placeholder 3">
            <a:extLst>
              <a:ext uri="{FF2B5EF4-FFF2-40B4-BE49-F238E27FC236}">
                <a16:creationId xmlns:a16="http://schemas.microsoft.com/office/drawing/2014/main" id="{202BAA42-C152-571B-5163-0037BA954228}"/>
              </a:ext>
            </a:extLst>
          </p:cNvPr>
          <p:cNvSpPr txBox="1">
            <a:spLocks/>
          </p:cNvSpPr>
          <p:nvPr/>
        </p:nvSpPr>
        <p:spPr>
          <a:xfrm>
            <a:off x="5198146" y="2175145"/>
            <a:ext cx="2882475"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Content Placeholder 5">
            <a:extLst>
              <a:ext uri="{FF2B5EF4-FFF2-40B4-BE49-F238E27FC236}">
                <a16:creationId xmlns:a16="http://schemas.microsoft.com/office/drawing/2014/main" id="{97BF3564-EF60-1CC6-B9C7-F2039BC39AD1}"/>
              </a:ext>
            </a:extLst>
          </p:cNvPr>
          <p:cNvSpPr txBox="1">
            <a:spLocks/>
          </p:cNvSpPr>
          <p:nvPr/>
        </p:nvSpPr>
        <p:spPr>
          <a:xfrm>
            <a:off x="4661861" y="3979666"/>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FF7FC6BC-5D48-7BF9-9752-694C4C7E0C32}"/>
              </a:ext>
            </a:extLst>
          </p:cNvPr>
          <p:cNvSpPr txBox="1">
            <a:spLocks/>
          </p:cNvSpPr>
          <p:nvPr/>
        </p:nvSpPr>
        <p:spPr>
          <a:xfrm>
            <a:off x="4661861" y="3979665"/>
            <a:ext cx="2896671" cy="1997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3" name="TextBox 12">
            <a:extLst>
              <a:ext uri="{FF2B5EF4-FFF2-40B4-BE49-F238E27FC236}">
                <a16:creationId xmlns:a16="http://schemas.microsoft.com/office/drawing/2014/main" id="{DC26C41F-6ABC-1EEE-A662-3722D0A4B48E}"/>
              </a:ext>
            </a:extLst>
          </p:cNvPr>
          <p:cNvSpPr txBox="1"/>
          <p:nvPr/>
        </p:nvSpPr>
        <p:spPr>
          <a:xfrm>
            <a:off x="746582" y="1409592"/>
            <a:ext cx="4306292" cy="1200329"/>
          </a:xfrm>
          <a:prstGeom prst="rect">
            <a:avLst/>
          </a:prstGeom>
          <a:noFill/>
        </p:spPr>
        <p:txBody>
          <a:bodyPr wrap="square">
            <a:spAutoFit/>
          </a:bodyPr>
          <a:lstStyle/>
          <a:p>
            <a:r>
              <a:rPr lang="en-AU" b="1" u="sng" dirty="0">
                <a:solidFill>
                  <a:srgbClr val="CB3323"/>
                </a:solidFill>
              </a:rPr>
              <a:t>STATISTICS</a:t>
            </a:r>
          </a:p>
          <a:p>
            <a:r>
              <a:rPr lang="en-AU" b="1" dirty="0"/>
              <a:t>Assumption:</a:t>
            </a:r>
            <a:r>
              <a:rPr lang="en-AU" b="1" dirty="0">
                <a:solidFill>
                  <a:srgbClr val="CB3323"/>
                </a:solidFill>
              </a:rPr>
              <a:t> </a:t>
            </a:r>
            <a:r>
              <a:rPr lang="en-AU" dirty="0"/>
              <a:t>Previous years data is highly useful for forecasting future growth</a:t>
            </a:r>
          </a:p>
          <a:p>
            <a:endParaRPr lang="en-AU" b="1" u="sng" dirty="0">
              <a:solidFill>
                <a:srgbClr val="CB3323"/>
              </a:solidFill>
            </a:endParaRPr>
          </a:p>
        </p:txBody>
      </p:sp>
      <p:sp>
        <p:nvSpPr>
          <p:cNvPr id="18" name="TextBox 17">
            <a:extLst>
              <a:ext uri="{FF2B5EF4-FFF2-40B4-BE49-F238E27FC236}">
                <a16:creationId xmlns:a16="http://schemas.microsoft.com/office/drawing/2014/main" id="{59F9ABD5-A8F8-2556-F701-937E2072AE3D}"/>
              </a:ext>
            </a:extLst>
          </p:cNvPr>
          <p:cNvSpPr txBox="1"/>
          <p:nvPr/>
        </p:nvSpPr>
        <p:spPr>
          <a:xfrm>
            <a:off x="6639383" y="1409592"/>
            <a:ext cx="4714417" cy="923330"/>
          </a:xfrm>
          <a:prstGeom prst="rect">
            <a:avLst/>
          </a:prstGeom>
          <a:noFill/>
        </p:spPr>
        <p:txBody>
          <a:bodyPr wrap="square">
            <a:spAutoFit/>
          </a:bodyPr>
          <a:lstStyle/>
          <a:p>
            <a:r>
              <a:rPr lang="en-AU" b="1" u="sng" dirty="0">
                <a:solidFill>
                  <a:srgbClr val="CB3323"/>
                </a:solidFill>
              </a:rPr>
              <a:t>STATISTICS</a:t>
            </a:r>
          </a:p>
          <a:p>
            <a:r>
              <a:rPr lang="en-AU" b="1" dirty="0"/>
              <a:t>Suggested: </a:t>
            </a:r>
            <a:r>
              <a:rPr lang="en-AU" dirty="0"/>
              <a:t>Elwood, Dandenong, Oakleigh South</a:t>
            </a:r>
            <a:endParaRPr lang="en-US" dirty="0"/>
          </a:p>
        </p:txBody>
      </p:sp>
      <p:pic>
        <p:nvPicPr>
          <p:cNvPr id="9" name="Picture 8" descr="A graph of a house rental price&#10;&#10;Description automatically generated">
            <a:extLst>
              <a:ext uri="{FF2B5EF4-FFF2-40B4-BE49-F238E27FC236}">
                <a16:creationId xmlns:a16="http://schemas.microsoft.com/office/drawing/2014/main" id="{B4D6C3B1-D0BF-5AEA-210B-CDA3EBA19234}"/>
              </a:ext>
            </a:extLst>
          </p:cNvPr>
          <p:cNvPicPr>
            <a:picLocks noChangeAspect="1"/>
          </p:cNvPicPr>
          <p:nvPr/>
        </p:nvPicPr>
        <p:blipFill>
          <a:blip r:embed="rId3"/>
          <a:stretch>
            <a:fillRect/>
          </a:stretch>
        </p:blipFill>
        <p:spPr>
          <a:xfrm>
            <a:off x="360877" y="2366945"/>
            <a:ext cx="5265369" cy="3989405"/>
          </a:xfrm>
          <a:prstGeom prst="rect">
            <a:avLst/>
          </a:prstGeom>
        </p:spPr>
      </p:pic>
      <p:pic>
        <p:nvPicPr>
          <p:cNvPr id="10" name="Picture 9" descr="A graph of a number of cities&#10;&#10;Description automatically generated with medium confidence">
            <a:extLst>
              <a:ext uri="{FF2B5EF4-FFF2-40B4-BE49-F238E27FC236}">
                <a16:creationId xmlns:a16="http://schemas.microsoft.com/office/drawing/2014/main" id="{A98F1959-C104-60A4-3AA2-32A313BB45C8}"/>
              </a:ext>
            </a:extLst>
          </p:cNvPr>
          <p:cNvPicPr>
            <a:picLocks noChangeAspect="1"/>
          </p:cNvPicPr>
          <p:nvPr/>
        </p:nvPicPr>
        <p:blipFill>
          <a:blip r:embed="rId4"/>
          <a:stretch>
            <a:fillRect/>
          </a:stretch>
        </p:blipFill>
        <p:spPr>
          <a:xfrm>
            <a:off x="6263596" y="2366945"/>
            <a:ext cx="4852178" cy="4374033"/>
          </a:xfrm>
          <a:prstGeom prst="rect">
            <a:avLst/>
          </a:prstGeom>
        </p:spPr>
      </p:pic>
    </p:spTree>
    <p:extLst>
      <p:ext uri="{BB962C8B-B14F-4D97-AF65-F5344CB8AC3E}">
        <p14:creationId xmlns:p14="http://schemas.microsoft.com/office/powerpoint/2010/main" val="35760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What's on in Melbourne this Season">
            <a:extLst>
              <a:ext uri="{FF2B5EF4-FFF2-40B4-BE49-F238E27FC236}">
                <a16:creationId xmlns:a16="http://schemas.microsoft.com/office/drawing/2014/main" id="{76BE05D0-3C90-4A14-EF32-40C36C6C3EA9}"/>
              </a:ext>
            </a:extLst>
          </p:cNvPr>
          <p:cNvPicPr>
            <a:picLocks noChangeAspect="1"/>
          </p:cNvPicPr>
          <p:nvPr/>
        </p:nvPicPr>
        <p:blipFill rotWithShape="1">
          <a:blip r:embed="rId3"/>
          <a:srcRect t="15413"/>
          <a:stretch/>
        </p:blipFill>
        <p:spPr>
          <a:xfrm>
            <a:off x="20" y="-22"/>
            <a:ext cx="12191977" cy="6858022"/>
          </a:xfrm>
          <a:prstGeom prst="rect">
            <a:avLst/>
          </a:prstGeom>
        </p:spPr>
      </p:pic>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5EE5A-BB01-5F62-075F-BCC546AA53D5}"/>
              </a:ext>
            </a:extLst>
          </p:cNvPr>
          <p:cNvSpPr>
            <a:spLocks noGrp="1"/>
          </p:cNvSpPr>
          <p:nvPr>
            <p:ph type="title"/>
          </p:nvPr>
        </p:nvSpPr>
        <p:spPr>
          <a:xfrm>
            <a:off x="544931" y="761708"/>
            <a:ext cx="5452529" cy="3569242"/>
          </a:xfrm>
        </p:spPr>
        <p:txBody>
          <a:bodyPr vert="horz" lIns="91440" tIns="45720" rIns="91440" bIns="45720" rtlCol="0" anchor="t">
            <a:normAutofit/>
          </a:bodyPr>
          <a:lstStyle/>
          <a:p>
            <a:r>
              <a:rPr lang="en-US" sz="5200" b="1" dirty="0">
                <a:solidFill>
                  <a:srgbClr val="FFFFFF"/>
                </a:solidFill>
              </a:rPr>
              <a:t>Most </a:t>
            </a:r>
            <a:r>
              <a:rPr lang="en-US" sz="5200" b="1" dirty="0" err="1">
                <a:solidFill>
                  <a:srgbClr val="FFFFFF"/>
                </a:solidFill>
              </a:rPr>
              <a:t>Liveable</a:t>
            </a:r>
            <a:r>
              <a:rPr lang="en-US" sz="5200" b="1" dirty="0">
                <a:solidFill>
                  <a:srgbClr val="FFFFFF"/>
                </a:solidFill>
              </a:rPr>
              <a:t> &amp; </a:t>
            </a:r>
            <a:r>
              <a:rPr lang="en-US" sz="5400" b="1" dirty="0">
                <a:solidFill>
                  <a:srgbClr val="FFFFFF"/>
                </a:solidFill>
              </a:rPr>
              <a:t>Affordable</a:t>
            </a:r>
            <a:r>
              <a:rPr lang="en-US" sz="5200" b="1" dirty="0">
                <a:solidFill>
                  <a:srgbClr val="FFFFFF"/>
                </a:solidFill>
              </a:rPr>
              <a:t> suburbs</a:t>
            </a:r>
          </a:p>
        </p:txBody>
      </p:sp>
      <p:sp>
        <p:nvSpPr>
          <p:cNvPr id="25"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BABD81C8-5A2E-5EED-8A85-8F522E0D6EA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srgbClr val="FFFFFF"/>
                </a:solidFill>
                <a:latin typeface="+mj-lt"/>
              </a:rPr>
              <a:t>2023</a:t>
            </a:r>
          </a:p>
        </p:txBody>
      </p:sp>
      <p:sp>
        <p:nvSpPr>
          <p:cNvPr id="9" name="Footer Placeholder 4">
            <a:extLst>
              <a:ext uri="{FF2B5EF4-FFF2-40B4-BE49-F238E27FC236}">
                <a16:creationId xmlns:a16="http://schemas.microsoft.com/office/drawing/2014/main" id="{04065049-D063-E812-E705-E117B6889D7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dirty="0">
                <a:solidFill>
                  <a:srgbClr val="FFFFFF"/>
                </a:solidFill>
                <a:latin typeface="+mj-lt"/>
                <a:ea typeface="+mn-ea"/>
                <a:cs typeface="+mn-cs"/>
              </a:rPr>
              <a:t>Suburban Dreams: The Rise of the Rental Market</a:t>
            </a:r>
          </a:p>
        </p:txBody>
      </p:sp>
      <p:sp>
        <p:nvSpPr>
          <p:cNvPr id="10" name="Slide Number Placeholder 5">
            <a:extLst>
              <a:ext uri="{FF2B5EF4-FFF2-40B4-BE49-F238E27FC236}">
                <a16:creationId xmlns:a16="http://schemas.microsoft.com/office/drawing/2014/main" id="{47068D1A-5AE9-2F1B-A0DE-1423A61859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18</a:t>
            </a:fld>
            <a:endParaRPr lang="en-US" dirty="0">
              <a:solidFill>
                <a:srgbClr val="FFFFFF"/>
              </a:solidFill>
              <a:latin typeface="+mj-lt"/>
            </a:endParaRPr>
          </a:p>
        </p:txBody>
      </p:sp>
    </p:spTree>
    <p:extLst>
      <p:ext uri="{BB962C8B-B14F-4D97-AF65-F5344CB8AC3E}">
        <p14:creationId xmlns:p14="http://schemas.microsoft.com/office/powerpoint/2010/main" val="36787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LIVEABILITY</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19</a:t>
            </a:fld>
            <a:endParaRPr lang="en-US"/>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964430"/>
            <a:ext cx="5557462" cy="2585323"/>
          </a:xfrm>
          <a:prstGeom prst="rect">
            <a:avLst/>
          </a:prstGeom>
          <a:noFill/>
        </p:spPr>
        <p:txBody>
          <a:bodyPr wrap="square">
            <a:spAutoFit/>
          </a:bodyPr>
          <a:lstStyle/>
          <a:p>
            <a:r>
              <a:rPr lang="en-AU" b="1" u="sng">
                <a:solidFill>
                  <a:srgbClr val="CB3323"/>
                </a:solidFill>
              </a:rPr>
              <a:t>DEFINING LIVEABILITY</a:t>
            </a:r>
          </a:p>
          <a:p>
            <a:r>
              <a:rPr lang="en-GB"/>
              <a:t>All our liveability factors are linked to the </a:t>
            </a:r>
            <a:r>
              <a:rPr lang="en-GB" u="sng"/>
              <a:t>United Nations Sustainable Development Goals</a:t>
            </a:r>
            <a:r>
              <a:rPr lang="en-GB"/>
              <a:t>:</a:t>
            </a:r>
          </a:p>
          <a:p>
            <a:endParaRPr lang="en-GB"/>
          </a:p>
          <a:p>
            <a:pPr marL="285750" indent="-285750">
              <a:buFont typeface="Arial" panose="020B0604020202020204" pitchFamily="34" charset="0"/>
              <a:buChar char="•"/>
            </a:pPr>
            <a:r>
              <a:rPr lang="en-GB"/>
              <a:t>Access to </a:t>
            </a:r>
            <a:r>
              <a:rPr lang="en-GB" b="1">
                <a:solidFill>
                  <a:srgbClr val="FCA342"/>
                </a:solidFill>
              </a:rPr>
              <a:t>healthcare and hospitals </a:t>
            </a:r>
          </a:p>
          <a:p>
            <a:pPr marL="285750" indent="-285750">
              <a:buFont typeface="Arial" panose="020B0604020202020204" pitchFamily="34" charset="0"/>
              <a:buChar char="•"/>
            </a:pPr>
            <a:r>
              <a:rPr lang="en-GB"/>
              <a:t>Access to </a:t>
            </a:r>
            <a:r>
              <a:rPr lang="en-GB" b="1">
                <a:solidFill>
                  <a:srgbClr val="FCA342"/>
                </a:solidFill>
              </a:rPr>
              <a:t>schools, childcares, and universities</a:t>
            </a:r>
          </a:p>
          <a:p>
            <a:pPr marL="285750" indent="-285750">
              <a:buFont typeface="Arial" panose="020B0604020202020204" pitchFamily="34" charset="0"/>
              <a:buChar char="•"/>
            </a:pPr>
            <a:r>
              <a:rPr lang="en-GB"/>
              <a:t>Access to </a:t>
            </a:r>
            <a:r>
              <a:rPr lang="en-GB" b="1">
                <a:solidFill>
                  <a:srgbClr val="269A5D"/>
                </a:solidFill>
              </a:rPr>
              <a:t>open and green space</a:t>
            </a:r>
          </a:p>
          <a:p>
            <a:pPr marL="285750" indent="-285750">
              <a:buFont typeface="Arial" panose="020B0604020202020204" pitchFamily="34" charset="0"/>
              <a:buChar char="•"/>
            </a:pPr>
            <a:r>
              <a:rPr lang="en-GB"/>
              <a:t>Connectivity through </a:t>
            </a:r>
            <a:r>
              <a:rPr lang="en-GB" b="1">
                <a:solidFill>
                  <a:srgbClr val="2FD4E1"/>
                </a:solidFill>
              </a:rPr>
              <a:t>public transport</a:t>
            </a:r>
          </a:p>
          <a:p>
            <a:pPr marL="285750" indent="-285750">
              <a:buFont typeface="Arial" panose="020B0604020202020204" pitchFamily="34" charset="0"/>
              <a:buChar char="•"/>
            </a:pPr>
            <a:r>
              <a:rPr lang="en-GB"/>
              <a:t>Absence of </a:t>
            </a:r>
            <a:r>
              <a:rPr lang="en-GB" b="1">
                <a:solidFill>
                  <a:srgbClr val="6D1935"/>
                </a:solidFill>
              </a:rPr>
              <a:t>crime</a:t>
            </a:r>
          </a:p>
        </p:txBody>
      </p:sp>
      <p:pic>
        <p:nvPicPr>
          <p:cNvPr id="12" name="Google Shape;181;p20">
            <a:extLst>
              <a:ext uri="{FF2B5EF4-FFF2-40B4-BE49-F238E27FC236}">
                <a16:creationId xmlns:a16="http://schemas.microsoft.com/office/drawing/2014/main" id="{EA996166-12DA-94AA-249B-7F147C8B4136}"/>
              </a:ext>
            </a:extLst>
          </p:cNvPr>
          <p:cNvPicPr preferRelativeResize="0"/>
          <p:nvPr/>
        </p:nvPicPr>
        <p:blipFill>
          <a:blip r:embed="rId3">
            <a:alphaModFix/>
          </a:blip>
          <a:stretch>
            <a:fillRect/>
          </a:stretch>
        </p:blipFill>
        <p:spPr>
          <a:xfrm>
            <a:off x="7195202" y="1969821"/>
            <a:ext cx="1648413" cy="1570726"/>
          </a:xfrm>
          <a:prstGeom prst="rect">
            <a:avLst/>
          </a:prstGeom>
          <a:noFill/>
          <a:ln>
            <a:noFill/>
          </a:ln>
        </p:spPr>
      </p:pic>
      <p:pic>
        <p:nvPicPr>
          <p:cNvPr id="13" name="Google Shape;182;p20">
            <a:extLst>
              <a:ext uri="{FF2B5EF4-FFF2-40B4-BE49-F238E27FC236}">
                <a16:creationId xmlns:a16="http://schemas.microsoft.com/office/drawing/2014/main" id="{6FD71FF7-5234-A885-A924-386790B824F6}"/>
              </a:ext>
            </a:extLst>
          </p:cNvPr>
          <p:cNvPicPr preferRelativeResize="0"/>
          <p:nvPr/>
        </p:nvPicPr>
        <p:blipFill>
          <a:blip r:embed="rId4">
            <a:alphaModFix/>
          </a:blip>
          <a:stretch>
            <a:fillRect/>
          </a:stretch>
        </p:blipFill>
        <p:spPr>
          <a:xfrm>
            <a:off x="8885470" y="1964430"/>
            <a:ext cx="1648413" cy="1576117"/>
          </a:xfrm>
          <a:prstGeom prst="rect">
            <a:avLst/>
          </a:prstGeom>
          <a:noFill/>
          <a:ln>
            <a:noFill/>
          </a:ln>
        </p:spPr>
      </p:pic>
      <p:pic>
        <p:nvPicPr>
          <p:cNvPr id="14" name="Google Shape;183;p20">
            <a:extLst>
              <a:ext uri="{FF2B5EF4-FFF2-40B4-BE49-F238E27FC236}">
                <a16:creationId xmlns:a16="http://schemas.microsoft.com/office/drawing/2014/main" id="{4BC8439D-3E0D-4618-910F-ECE10D6B1308}"/>
              </a:ext>
            </a:extLst>
          </p:cNvPr>
          <p:cNvPicPr preferRelativeResize="0"/>
          <p:nvPr/>
        </p:nvPicPr>
        <p:blipFill>
          <a:blip r:embed="rId5">
            <a:alphaModFix/>
          </a:blip>
          <a:stretch>
            <a:fillRect/>
          </a:stretch>
        </p:blipFill>
        <p:spPr>
          <a:xfrm>
            <a:off x="8885471" y="3599661"/>
            <a:ext cx="1648412" cy="1486047"/>
          </a:xfrm>
          <a:prstGeom prst="rect">
            <a:avLst/>
          </a:prstGeom>
          <a:noFill/>
          <a:ln>
            <a:noFill/>
          </a:ln>
        </p:spPr>
      </p:pic>
      <p:pic>
        <p:nvPicPr>
          <p:cNvPr id="15" name="Google Shape;184;p20">
            <a:extLst>
              <a:ext uri="{FF2B5EF4-FFF2-40B4-BE49-F238E27FC236}">
                <a16:creationId xmlns:a16="http://schemas.microsoft.com/office/drawing/2014/main" id="{EC0771DA-0D14-5DFC-9221-6940CC567376}"/>
              </a:ext>
            </a:extLst>
          </p:cNvPr>
          <p:cNvPicPr preferRelativeResize="0"/>
          <p:nvPr/>
        </p:nvPicPr>
        <p:blipFill>
          <a:blip r:embed="rId6">
            <a:alphaModFix/>
          </a:blip>
          <a:stretch>
            <a:fillRect/>
          </a:stretch>
        </p:blipFill>
        <p:spPr>
          <a:xfrm>
            <a:off x="7195202" y="3599660"/>
            <a:ext cx="1648412" cy="1486048"/>
          </a:xfrm>
          <a:prstGeom prst="rect">
            <a:avLst/>
          </a:prstGeom>
          <a:noFill/>
          <a:ln>
            <a:noFill/>
          </a:ln>
        </p:spPr>
      </p:pic>
    </p:spTree>
    <p:extLst>
      <p:ext uri="{BB962C8B-B14F-4D97-AF65-F5344CB8AC3E}">
        <p14:creationId xmlns:p14="http://schemas.microsoft.com/office/powerpoint/2010/main" val="216685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A2CD-0567-565F-7855-5EA0CCFFF799}"/>
              </a:ext>
            </a:extLst>
          </p:cNvPr>
          <p:cNvSpPr>
            <a:spLocks noGrp="1"/>
          </p:cNvSpPr>
          <p:nvPr>
            <p:ph type="title"/>
          </p:nvPr>
        </p:nvSpPr>
        <p:spPr/>
        <p:txBody>
          <a:bodyPr/>
          <a:lstStyle/>
          <a:p>
            <a:r>
              <a:rPr lang="en-AU" b="1"/>
              <a:t>Our Team</a:t>
            </a:r>
          </a:p>
        </p:txBody>
      </p:sp>
      <p:sp>
        <p:nvSpPr>
          <p:cNvPr id="4" name="Text Placeholder 3">
            <a:extLst>
              <a:ext uri="{FF2B5EF4-FFF2-40B4-BE49-F238E27FC236}">
                <a16:creationId xmlns:a16="http://schemas.microsoft.com/office/drawing/2014/main" id="{4399B0FA-FDB6-AE8A-C1AA-64C04EB2061D}"/>
              </a:ext>
            </a:extLst>
          </p:cNvPr>
          <p:cNvSpPr>
            <a:spLocks noGrp="1"/>
          </p:cNvSpPr>
          <p:nvPr>
            <p:ph type="body" idx="1"/>
          </p:nvPr>
        </p:nvSpPr>
        <p:spPr>
          <a:xfrm>
            <a:off x="440176" y="4671780"/>
            <a:ext cx="2317707" cy="343061"/>
          </a:xfrm>
        </p:spPr>
        <p:txBody>
          <a:bodyPr/>
          <a:lstStyle/>
          <a:p>
            <a:r>
              <a:rPr lang="en-AU" b="1"/>
              <a:t>INGRID</a:t>
            </a:r>
          </a:p>
        </p:txBody>
      </p:sp>
      <p:sp>
        <p:nvSpPr>
          <p:cNvPr id="5" name="Text Placeholder 4">
            <a:extLst>
              <a:ext uri="{FF2B5EF4-FFF2-40B4-BE49-F238E27FC236}">
                <a16:creationId xmlns:a16="http://schemas.microsoft.com/office/drawing/2014/main" id="{7E0DCAB8-BDF4-50A1-5267-1C5652C3E6E7}"/>
              </a:ext>
            </a:extLst>
          </p:cNvPr>
          <p:cNvSpPr>
            <a:spLocks noGrp="1"/>
          </p:cNvSpPr>
          <p:nvPr>
            <p:ph type="body" idx="21"/>
          </p:nvPr>
        </p:nvSpPr>
        <p:spPr>
          <a:xfrm>
            <a:off x="676273" y="5014841"/>
            <a:ext cx="1845511" cy="704862"/>
          </a:xfrm>
        </p:spPr>
        <p:txBody>
          <a:bodyPr/>
          <a:lstStyle/>
          <a:p>
            <a:r>
              <a:rPr lang="en-AU" sz="1100"/>
              <a:t>Loves a swim, playing footy, and making music with her friends</a:t>
            </a:r>
          </a:p>
        </p:txBody>
      </p:sp>
      <p:sp>
        <p:nvSpPr>
          <p:cNvPr id="6" name="Picture Placeholder 5">
            <a:extLst>
              <a:ext uri="{FF2B5EF4-FFF2-40B4-BE49-F238E27FC236}">
                <a16:creationId xmlns:a16="http://schemas.microsoft.com/office/drawing/2014/main" id="{38AE969A-D3C6-DC55-5D45-048B0194EB8E}"/>
              </a:ext>
            </a:extLst>
          </p:cNvPr>
          <p:cNvSpPr>
            <a:spLocks noGrp="1"/>
          </p:cNvSpPr>
          <p:nvPr>
            <p:ph type="pic" sz="quarter" idx="15"/>
          </p:nvPr>
        </p:nvSpPr>
        <p:spPr>
          <a:xfrm>
            <a:off x="2924759" y="2708130"/>
            <a:ext cx="1845511" cy="1845511"/>
          </a:xfrm>
        </p:spPr>
        <p:txBody>
          <a:bodyPr/>
          <a:lstStyle/>
          <a:p>
            <a:pPr marL="0" indent="0">
              <a:buNone/>
            </a:pPr>
            <a:r>
              <a:rPr lang="en-AU" b="0">
                <a:effectLst/>
              </a:rPr>
              <a:t> </a:t>
            </a:r>
            <a:endParaRPr lang="en-AU"/>
          </a:p>
        </p:txBody>
      </p:sp>
      <p:sp>
        <p:nvSpPr>
          <p:cNvPr id="7" name="Text Placeholder 6">
            <a:extLst>
              <a:ext uri="{FF2B5EF4-FFF2-40B4-BE49-F238E27FC236}">
                <a16:creationId xmlns:a16="http://schemas.microsoft.com/office/drawing/2014/main" id="{FA663200-D6ED-7727-3B67-9B2B274B1F88}"/>
              </a:ext>
            </a:extLst>
          </p:cNvPr>
          <p:cNvSpPr>
            <a:spLocks noGrp="1"/>
          </p:cNvSpPr>
          <p:nvPr>
            <p:ph type="body" idx="18"/>
          </p:nvPr>
        </p:nvSpPr>
        <p:spPr>
          <a:xfrm>
            <a:off x="2682106" y="4670531"/>
            <a:ext cx="2330816" cy="343061"/>
          </a:xfrm>
        </p:spPr>
        <p:txBody>
          <a:bodyPr/>
          <a:lstStyle/>
          <a:p>
            <a:r>
              <a:rPr lang="en-AU" b="1"/>
              <a:t>DUY</a:t>
            </a:r>
          </a:p>
        </p:txBody>
      </p:sp>
      <p:sp>
        <p:nvSpPr>
          <p:cNvPr id="8" name="Text Placeholder 7">
            <a:extLst>
              <a:ext uri="{FF2B5EF4-FFF2-40B4-BE49-F238E27FC236}">
                <a16:creationId xmlns:a16="http://schemas.microsoft.com/office/drawing/2014/main" id="{1C1F5367-0C41-1E01-46BE-09878D48543B}"/>
              </a:ext>
            </a:extLst>
          </p:cNvPr>
          <p:cNvSpPr>
            <a:spLocks noGrp="1"/>
          </p:cNvSpPr>
          <p:nvPr>
            <p:ph type="body" idx="22"/>
          </p:nvPr>
        </p:nvSpPr>
        <p:spPr>
          <a:xfrm>
            <a:off x="2928550" y="5024210"/>
            <a:ext cx="1855949" cy="529004"/>
          </a:xfrm>
        </p:spPr>
        <p:txBody>
          <a:bodyPr/>
          <a:lstStyle/>
          <a:p>
            <a:r>
              <a:rPr lang="en-AU" sz="1100"/>
              <a:t>If intelligence is a weapon, I’m unarmed</a:t>
            </a:r>
          </a:p>
          <a:p>
            <a:endParaRPr lang="en-AU" sz="1100"/>
          </a:p>
        </p:txBody>
      </p:sp>
      <p:pic>
        <p:nvPicPr>
          <p:cNvPr id="35" name="Picture Placeholder 34">
            <a:extLst>
              <a:ext uri="{FF2B5EF4-FFF2-40B4-BE49-F238E27FC236}">
                <a16:creationId xmlns:a16="http://schemas.microsoft.com/office/drawing/2014/main" id="{01B6B7B6-E5FA-B079-E8C8-EE9A7ECD7AAE}"/>
              </a:ext>
            </a:extLst>
          </p:cNvPr>
          <p:cNvPicPr>
            <a:picLocks noGrp="1" noChangeAspect="1"/>
          </p:cNvPicPr>
          <p:nvPr>
            <p:ph type="pic" sz="quarter" idx="16"/>
          </p:nvPr>
        </p:nvPicPr>
        <p:blipFill>
          <a:blip r:embed="rId3"/>
          <a:srcRect t="17199" b="17199"/>
          <a:stretch>
            <a:fillRect/>
          </a:stretch>
        </p:blipFill>
        <p:spPr>
          <a:xfrm>
            <a:off x="5173663" y="2709380"/>
            <a:ext cx="1844675" cy="1846263"/>
          </a:xfrm>
        </p:spPr>
      </p:pic>
      <p:sp>
        <p:nvSpPr>
          <p:cNvPr id="10" name="Text Placeholder 9">
            <a:extLst>
              <a:ext uri="{FF2B5EF4-FFF2-40B4-BE49-F238E27FC236}">
                <a16:creationId xmlns:a16="http://schemas.microsoft.com/office/drawing/2014/main" id="{CBF2EE83-3C72-295B-1647-98B01E9C1D22}"/>
              </a:ext>
            </a:extLst>
          </p:cNvPr>
          <p:cNvSpPr>
            <a:spLocks noGrp="1"/>
          </p:cNvSpPr>
          <p:nvPr>
            <p:ph type="body" idx="19"/>
          </p:nvPr>
        </p:nvSpPr>
        <p:spPr>
          <a:xfrm>
            <a:off x="4937145" y="4670705"/>
            <a:ext cx="2317707" cy="343061"/>
          </a:xfrm>
        </p:spPr>
        <p:txBody>
          <a:bodyPr/>
          <a:lstStyle/>
          <a:p>
            <a:r>
              <a:rPr lang="en-AU" b="1"/>
              <a:t>PHOEBE</a:t>
            </a:r>
          </a:p>
        </p:txBody>
      </p:sp>
      <p:sp>
        <p:nvSpPr>
          <p:cNvPr id="11" name="Text Placeholder 10">
            <a:extLst>
              <a:ext uri="{FF2B5EF4-FFF2-40B4-BE49-F238E27FC236}">
                <a16:creationId xmlns:a16="http://schemas.microsoft.com/office/drawing/2014/main" id="{5739CF4B-9D6D-06B0-C5EB-49B871BBDC05}"/>
              </a:ext>
            </a:extLst>
          </p:cNvPr>
          <p:cNvSpPr>
            <a:spLocks noGrp="1"/>
          </p:cNvSpPr>
          <p:nvPr>
            <p:ph type="body" idx="23"/>
          </p:nvPr>
        </p:nvSpPr>
        <p:spPr>
          <a:xfrm>
            <a:off x="5173244" y="5028921"/>
            <a:ext cx="1845511" cy="690782"/>
          </a:xfrm>
        </p:spPr>
        <p:txBody>
          <a:bodyPr/>
          <a:lstStyle/>
          <a:p>
            <a:r>
              <a:rPr lang="en-AU" sz="1100"/>
              <a:t>Loves to play violin and tennis, and enjoys having a swim</a:t>
            </a:r>
          </a:p>
        </p:txBody>
      </p:sp>
      <p:sp>
        <p:nvSpPr>
          <p:cNvPr id="13" name="Text Placeholder 12">
            <a:extLst>
              <a:ext uri="{FF2B5EF4-FFF2-40B4-BE49-F238E27FC236}">
                <a16:creationId xmlns:a16="http://schemas.microsoft.com/office/drawing/2014/main" id="{A270232D-DB14-B9EB-AD9E-30545B3FC413}"/>
              </a:ext>
            </a:extLst>
          </p:cNvPr>
          <p:cNvSpPr>
            <a:spLocks noGrp="1"/>
          </p:cNvSpPr>
          <p:nvPr>
            <p:ph type="body" idx="20"/>
          </p:nvPr>
        </p:nvSpPr>
        <p:spPr>
          <a:xfrm>
            <a:off x="7185632" y="4670531"/>
            <a:ext cx="2317706" cy="343061"/>
          </a:xfrm>
        </p:spPr>
        <p:txBody>
          <a:bodyPr/>
          <a:lstStyle/>
          <a:p>
            <a:r>
              <a:rPr lang="en-AU" b="1"/>
              <a:t>YASA</a:t>
            </a:r>
          </a:p>
        </p:txBody>
      </p:sp>
      <p:sp>
        <p:nvSpPr>
          <p:cNvPr id="14" name="Text Placeholder 13">
            <a:extLst>
              <a:ext uri="{FF2B5EF4-FFF2-40B4-BE49-F238E27FC236}">
                <a16:creationId xmlns:a16="http://schemas.microsoft.com/office/drawing/2014/main" id="{06FE7B5E-940A-C8E8-4CE4-DC47BDDE4330}"/>
              </a:ext>
            </a:extLst>
          </p:cNvPr>
          <p:cNvSpPr>
            <a:spLocks noGrp="1"/>
          </p:cNvSpPr>
          <p:nvPr>
            <p:ph type="body" idx="24"/>
          </p:nvPr>
        </p:nvSpPr>
        <p:spPr>
          <a:xfrm>
            <a:off x="7417940" y="5024211"/>
            <a:ext cx="1845510" cy="842086"/>
          </a:xfrm>
        </p:spPr>
        <p:txBody>
          <a:bodyPr/>
          <a:lstStyle/>
          <a:p>
            <a:r>
              <a:rPr lang="en-AU" sz="1100"/>
              <a:t>Would talk about anything with anyone. Lives to eat (and drink), sleep is non-negotiable</a:t>
            </a:r>
          </a:p>
        </p:txBody>
      </p:sp>
      <p:sp>
        <p:nvSpPr>
          <p:cNvPr id="15" name="Date Placeholder 14">
            <a:extLst>
              <a:ext uri="{FF2B5EF4-FFF2-40B4-BE49-F238E27FC236}">
                <a16:creationId xmlns:a16="http://schemas.microsoft.com/office/drawing/2014/main" id="{28E2D819-D3DE-8D7E-0E33-FCB87045BE61}"/>
              </a:ext>
            </a:extLst>
          </p:cNvPr>
          <p:cNvSpPr>
            <a:spLocks noGrp="1"/>
          </p:cNvSpPr>
          <p:nvPr>
            <p:ph type="dt" sz="half" idx="10"/>
          </p:nvPr>
        </p:nvSpPr>
        <p:spPr/>
        <p:txBody>
          <a:bodyPr/>
          <a:lstStyle/>
          <a:p>
            <a:r>
              <a:rPr lang="en-US"/>
              <a:t>2023</a:t>
            </a:r>
          </a:p>
        </p:txBody>
      </p:sp>
      <p:sp>
        <p:nvSpPr>
          <p:cNvPr id="16" name="Footer Placeholder 15">
            <a:extLst>
              <a:ext uri="{FF2B5EF4-FFF2-40B4-BE49-F238E27FC236}">
                <a16:creationId xmlns:a16="http://schemas.microsoft.com/office/drawing/2014/main" id="{7E68B4D2-9448-3600-D849-FDDA521BB6DC}"/>
              </a:ext>
            </a:extLst>
          </p:cNvPr>
          <p:cNvSpPr>
            <a:spLocks noGrp="1"/>
          </p:cNvSpPr>
          <p:nvPr>
            <p:ph type="ftr" sz="quarter" idx="11"/>
          </p:nvPr>
        </p:nvSpPr>
        <p:spPr/>
        <p:txBody>
          <a:bodyPr/>
          <a:lstStyle/>
          <a:p>
            <a:r>
              <a:rPr lang="en-US"/>
              <a:t>Suburban Dreams: The Rise of the Rental Market</a:t>
            </a:r>
          </a:p>
        </p:txBody>
      </p:sp>
      <p:sp>
        <p:nvSpPr>
          <p:cNvPr id="17" name="Slide Number Placeholder 16">
            <a:extLst>
              <a:ext uri="{FF2B5EF4-FFF2-40B4-BE49-F238E27FC236}">
                <a16:creationId xmlns:a16="http://schemas.microsoft.com/office/drawing/2014/main" id="{B007DCAD-D987-3F45-21BB-1CC641A2A525}"/>
              </a:ext>
            </a:extLst>
          </p:cNvPr>
          <p:cNvSpPr>
            <a:spLocks noGrp="1"/>
          </p:cNvSpPr>
          <p:nvPr>
            <p:ph type="sldNum" sz="quarter" idx="12"/>
          </p:nvPr>
        </p:nvSpPr>
        <p:spPr/>
        <p:txBody>
          <a:bodyPr/>
          <a:lstStyle/>
          <a:p>
            <a:fld id="{A49DFD55-3C28-40EF-9E31-A92D2E4017FF}" type="slidenum">
              <a:rPr lang="en-US" smtClean="0"/>
              <a:pPr/>
              <a:t>2</a:t>
            </a:fld>
            <a:endParaRPr lang="en-US"/>
          </a:p>
        </p:txBody>
      </p:sp>
      <p:sp>
        <p:nvSpPr>
          <p:cNvPr id="30" name="Text Placeholder 3">
            <a:extLst>
              <a:ext uri="{FF2B5EF4-FFF2-40B4-BE49-F238E27FC236}">
                <a16:creationId xmlns:a16="http://schemas.microsoft.com/office/drawing/2014/main" id="{AB0B9781-2344-83BD-B625-C03D6ED5FDEB}"/>
              </a:ext>
            </a:extLst>
          </p:cNvPr>
          <p:cNvSpPr txBox="1">
            <a:spLocks/>
          </p:cNvSpPr>
          <p:nvPr/>
        </p:nvSpPr>
        <p:spPr>
          <a:xfrm>
            <a:off x="9434117" y="4670531"/>
            <a:ext cx="2317707"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b="1"/>
              <a:t>CLARISSA</a:t>
            </a:r>
          </a:p>
        </p:txBody>
      </p:sp>
      <p:sp>
        <p:nvSpPr>
          <p:cNvPr id="31" name="Text Placeholder 4">
            <a:extLst>
              <a:ext uri="{FF2B5EF4-FFF2-40B4-BE49-F238E27FC236}">
                <a16:creationId xmlns:a16="http://schemas.microsoft.com/office/drawing/2014/main" id="{BC36C80D-473B-6915-260E-62D56AA83F41}"/>
              </a:ext>
            </a:extLst>
          </p:cNvPr>
          <p:cNvSpPr txBox="1">
            <a:spLocks/>
          </p:cNvSpPr>
          <p:nvPr/>
        </p:nvSpPr>
        <p:spPr>
          <a:xfrm>
            <a:off x="9697821" y="4987330"/>
            <a:ext cx="1845511" cy="44395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sz="1100"/>
              <a:t>Loves cooking and sewing</a:t>
            </a:r>
          </a:p>
        </p:txBody>
      </p:sp>
      <p:pic>
        <p:nvPicPr>
          <p:cNvPr id="32" name="Picture 2" descr="No description available.">
            <a:extLst>
              <a:ext uri="{FF2B5EF4-FFF2-40B4-BE49-F238E27FC236}">
                <a16:creationId xmlns:a16="http://schemas.microsoft.com/office/drawing/2014/main" id="{BA453B8B-240F-2364-EC4D-BC20179A8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7" r="207"/>
          <a:stretch>
            <a:fillRect/>
          </a:stretch>
        </p:blipFill>
        <p:spPr bwMode="auto">
          <a:xfrm>
            <a:off x="2924759" y="2715575"/>
            <a:ext cx="1845511" cy="1845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description available.">
            <a:extLst>
              <a:ext uri="{FF2B5EF4-FFF2-40B4-BE49-F238E27FC236}">
                <a16:creationId xmlns:a16="http://schemas.microsoft.com/office/drawing/2014/main" id="{82F286BD-B54D-E50A-5B85-5DAAD15C1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0212" y="2708019"/>
            <a:ext cx="1845511" cy="18455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Placeholder 8" descr="A person smiling with sunglasses on her head&#10;&#10;Description automatically generated">
            <a:extLst>
              <a:ext uri="{FF2B5EF4-FFF2-40B4-BE49-F238E27FC236}">
                <a16:creationId xmlns:a16="http://schemas.microsoft.com/office/drawing/2014/main" id="{68525686-CCCD-4691-B36E-1F865A9A1929}"/>
              </a:ext>
            </a:extLst>
          </p:cNvPr>
          <p:cNvPicPr>
            <a:picLocks noGrp="1" noChangeAspect="1"/>
          </p:cNvPicPr>
          <p:nvPr>
            <p:ph type="pic" sz="quarter" idx="14"/>
          </p:nvPr>
        </p:nvPicPr>
        <p:blipFill>
          <a:blip r:embed="rId6"/>
          <a:srcRect l="312" r="312"/>
          <a:stretch>
            <a:fillRect/>
          </a:stretch>
        </p:blipFill>
        <p:spPr>
          <a:xfrm>
            <a:off x="676275" y="2707793"/>
            <a:ext cx="1846263" cy="1846262"/>
          </a:xfrm>
        </p:spPr>
      </p:pic>
      <p:pic>
        <p:nvPicPr>
          <p:cNvPr id="1030" name="Picture 6" descr="No description available.">
            <a:extLst>
              <a:ext uri="{FF2B5EF4-FFF2-40B4-BE49-F238E27FC236}">
                <a16:creationId xmlns:a16="http://schemas.microsoft.com/office/drawing/2014/main" id="{1280C366-CD1E-B3DF-38D3-603E5351E1B1}"/>
              </a:ext>
            </a:extLst>
          </p:cNvPr>
          <p:cNvPicPr>
            <a:picLocks noGrp="1" noChangeAspect="1" noChangeArrowheads="1"/>
          </p:cNvPicPr>
          <p:nvPr>
            <p:ph type="pic" sz="quarter" idx="17"/>
          </p:nvPr>
        </p:nvPicPr>
        <p:blipFill>
          <a:blip r:embed="rId7">
            <a:extLst>
              <a:ext uri="{28A0092B-C50C-407E-A947-70E740481C1C}">
                <a14:useLocalDpi xmlns:a14="http://schemas.microsoft.com/office/drawing/2010/main" val="0"/>
              </a:ext>
            </a:extLst>
          </a:blip>
          <a:srcRect t="368" b="368"/>
          <a:stretch>
            <a:fillRect/>
          </a:stretch>
        </p:blipFill>
        <p:spPr bwMode="auto">
          <a:xfrm>
            <a:off x="7421563" y="2715730"/>
            <a:ext cx="1846262" cy="184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8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VICTORIA’S MOST LIVEABLE SUBURBS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20</a:t>
            </a:fld>
            <a:endParaRPr lang="en-US"/>
          </a:p>
        </p:txBody>
      </p:sp>
      <p:pic>
        <p:nvPicPr>
          <p:cNvPr id="9" name="Picture 8">
            <a:extLst>
              <a:ext uri="{FF2B5EF4-FFF2-40B4-BE49-F238E27FC236}">
                <a16:creationId xmlns:a16="http://schemas.microsoft.com/office/drawing/2014/main" id="{66B260D7-F76B-1FB9-CE9A-E56704BA8041}"/>
              </a:ext>
            </a:extLst>
          </p:cNvPr>
          <p:cNvPicPr>
            <a:picLocks noChangeAspect="1"/>
          </p:cNvPicPr>
          <p:nvPr/>
        </p:nvPicPr>
        <p:blipFill rotWithShape="1">
          <a:blip r:embed="rId3"/>
          <a:srcRect t="3551"/>
          <a:stretch/>
        </p:blipFill>
        <p:spPr>
          <a:xfrm>
            <a:off x="996593" y="1220632"/>
            <a:ext cx="10198813" cy="5207637"/>
          </a:xfrm>
          <a:prstGeom prst="rect">
            <a:avLst/>
          </a:prstGeom>
        </p:spPr>
      </p:pic>
    </p:spTree>
    <p:extLst>
      <p:ext uri="{BB962C8B-B14F-4D97-AF65-F5344CB8AC3E}">
        <p14:creationId xmlns:p14="http://schemas.microsoft.com/office/powerpoint/2010/main" val="108879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AFFORDABILITY</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21</a:t>
            </a:fld>
            <a:endParaRPr lang="en-US"/>
          </a:p>
        </p:txBody>
      </p:sp>
      <p:sp>
        <p:nvSpPr>
          <p:cNvPr id="8" name="TextBox 7">
            <a:extLst>
              <a:ext uri="{FF2B5EF4-FFF2-40B4-BE49-F238E27FC236}">
                <a16:creationId xmlns:a16="http://schemas.microsoft.com/office/drawing/2014/main" id="{76E735F9-DE0A-435C-80F5-87A145FF9CBB}"/>
              </a:ext>
            </a:extLst>
          </p:cNvPr>
          <p:cNvSpPr txBox="1"/>
          <p:nvPr/>
        </p:nvSpPr>
        <p:spPr>
          <a:xfrm>
            <a:off x="838199" y="1964430"/>
            <a:ext cx="10515599" cy="1138773"/>
          </a:xfrm>
          <a:prstGeom prst="rect">
            <a:avLst/>
          </a:prstGeom>
          <a:noFill/>
        </p:spPr>
        <p:txBody>
          <a:bodyPr wrap="square">
            <a:spAutoFit/>
          </a:bodyPr>
          <a:lstStyle/>
          <a:p>
            <a:r>
              <a:rPr lang="en-AU" b="1" u="sng">
                <a:solidFill>
                  <a:srgbClr val="CB3323"/>
                </a:solidFill>
              </a:rPr>
              <a:t>DEFINING AFFORDABILITY</a:t>
            </a:r>
          </a:p>
          <a:p>
            <a:r>
              <a:rPr lang="en-GB" b="1"/>
              <a:t>‘The state of being cheap enough for people to be able to buy’</a:t>
            </a:r>
          </a:p>
          <a:p>
            <a:endParaRPr lang="en-GB"/>
          </a:p>
          <a:p>
            <a:r>
              <a:rPr lang="en-GB" sz="1400"/>
              <a:t>Cambridge Dictionary,2023,Affordability, https://dictionary.cambridge.org/dictionary/english/affordability</a:t>
            </a:r>
          </a:p>
        </p:txBody>
      </p:sp>
    </p:spTree>
    <p:extLst>
      <p:ext uri="{BB962C8B-B14F-4D97-AF65-F5344CB8AC3E}">
        <p14:creationId xmlns:p14="http://schemas.microsoft.com/office/powerpoint/2010/main" val="375222422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VICTORIA’S UNDERVALUED SUBURBS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22</a:t>
            </a:fld>
            <a:endParaRPr lang="en-US"/>
          </a:p>
        </p:txBody>
      </p:sp>
      <p:pic>
        <p:nvPicPr>
          <p:cNvPr id="7" name="Google Shape;203;p23">
            <a:extLst>
              <a:ext uri="{FF2B5EF4-FFF2-40B4-BE49-F238E27FC236}">
                <a16:creationId xmlns:a16="http://schemas.microsoft.com/office/drawing/2014/main" id="{85D64853-8067-2AFE-4C39-2CA743A2F513}"/>
              </a:ext>
            </a:extLst>
          </p:cNvPr>
          <p:cNvPicPr preferRelativeResize="0"/>
          <p:nvPr/>
        </p:nvPicPr>
        <p:blipFill>
          <a:blip r:embed="rId3">
            <a:alphaModFix/>
          </a:blip>
          <a:stretch>
            <a:fillRect/>
          </a:stretch>
        </p:blipFill>
        <p:spPr>
          <a:xfrm>
            <a:off x="2068293" y="1360136"/>
            <a:ext cx="8055414" cy="5068133"/>
          </a:xfrm>
          <a:prstGeom prst="rect">
            <a:avLst/>
          </a:prstGeom>
          <a:noFill/>
          <a:ln>
            <a:noFill/>
          </a:ln>
        </p:spPr>
      </p:pic>
      <p:sp>
        <p:nvSpPr>
          <p:cNvPr id="8" name="Google Shape;204;p23">
            <a:extLst>
              <a:ext uri="{FF2B5EF4-FFF2-40B4-BE49-F238E27FC236}">
                <a16:creationId xmlns:a16="http://schemas.microsoft.com/office/drawing/2014/main" id="{61D00341-DC03-2B96-6EC6-B37CCC130576}"/>
              </a:ext>
            </a:extLst>
          </p:cNvPr>
          <p:cNvSpPr/>
          <p:nvPr/>
        </p:nvSpPr>
        <p:spPr>
          <a:xfrm>
            <a:off x="5492484" y="1772336"/>
            <a:ext cx="1976828" cy="1464024"/>
          </a:xfrm>
          <a:prstGeom prst="rect">
            <a:avLst/>
          </a:prstGeom>
          <a:noFill/>
          <a:ln w="38100"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 name="Google Shape;205;p23">
            <a:extLst>
              <a:ext uri="{FF2B5EF4-FFF2-40B4-BE49-F238E27FC236}">
                <a16:creationId xmlns:a16="http://schemas.microsoft.com/office/drawing/2014/main" id="{2B3509A6-DFF5-729D-3C51-29D31981A71E}"/>
              </a:ext>
            </a:extLst>
          </p:cNvPr>
          <p:cNvSpPr/>
          <p:nvPr/>
        </p:nvSpPr>
        <p:spPr>
          <a:xfrm>
            <a:off x="7605304" y="1853771"/>
            <a:ext cx="2518403" cy="226746"/>
          </a:xfrm>
          <a:prstGeom prst="rightArrow">
            <a:avLst>
              <a:gd name="adj1" fmla="val 35931"/>
              <a:gd name="adj2" fmla="val 72994"/>
            </a:avLst>
          </a:prstGeom>
          <a:solidFill>
            <a:srgbClr val="CB3323"/>
          </a:solidFill>
          <a:ln w="9525"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 name="Google Shape;206;p23">
            <a:extLst>
              <a:ext uri="{FF2B5EF4-FFF2-40B4-BE49-F238E27FC236}">
                <a16:creationId xmlns:a16="http://schemas.microsoft.com/office/drawing/2014/main" id="{D055068C-06BC-B4FA-DC26-F06B516CBC20}"/>
              </a:ext>
            </a:extLst>
          </p:cNvPr>
          <p:cNvSpPr txBox="1"/>
          <p:nvPr/>
        </p:nvSpPr>
        <p:spPr>
          <a:xfrm>
            <a:off x="10123708" y="1399688"/>
            <a:ext cx="1491228" cy="13255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ea typeface="Calibri"/>
                <a:cs typeface="Calibri"/>
                <a:sym typeface="Calibri"/>
              </a:rPr>
              <a:t>Hawthorn, Essendon and </a:t>
            </a:r>
            <a:r>
              <a:rPr lang="en-GB" sz="1600" err="1">
                <a:ea typeface="Calibri"/>
                <a:cs typeface="Calibri"/>
                <a:sym typeface="Calibri"/>
              </a:rPr>
              <a:t>Footscray</a:t>
            </a:r>
            <a:r>
              <a:rPr lang="en-GB" sz="1600">
                <a:ea typeface="Calibri"/>
                <a:cs typeface="Calibri"/>
                <a:sym typeface="Calibri"/>
              </a:rPr>
              <a:t> are currently undervalued</a:t>
            </a:r>
            <a:endParaRPr sz="1600">
              <a:ea typeface="Calibri"/>
              <a:cs typeface="Calibri"/>
              <a:sym typeface="Calibri"/>
            </a:endParaRPr>
          </a:p>
        </p:txBody>
      </p:sp>
      <p:sp>
        <p:nvSpPr>
          <p:cNvPr id="11" name="Google Shape;208;p23">
            <a:extLst>
              <a:ext uri="{FF2B5EF4-FFF2-40B4-BE49-F238E27FC236}">
                <a16:creationId xmlns:a16="http://schemas.microsoft.com/office/drawing/2014/main" id="{509E4564-0FBE-3020-2C84-3C903D81AA5C}"/>
              </a:ext>
            </a:extLst>
          </p:cNvPr>
          <p:cNvSpPr/>
          <p:nvPr/>
        </p:nvSpPr>
        <p:spPr>
          <a:xfrm>
            <a:off x="2838088" y="2861917"/>
            <a:ext cx="1343493" cy="1047400"/>
          </a:xfrm>
          <a:prstGeom prst="rect">
            <a:avLst/>
          </a:prstGeom>
          <a:noFill/>
          <a:ln w="38100"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 name="Google Shape;205;p23">
            <a:extLst>
              <a:ext uri="{FF2B5EF4-FFF2-40B4-BE49-F238E27FC236}">
                <a16:creationId xmlns:a16="http://schemas.microsoft.com/office/drawing/2014/main" id="{435EE38D-21AB-32B5-85C9-2A4E4052CD24}"/>
              </a:ext>
            </a:extLst>
          </p:cNvPr>
          <p:cNvSpPr/>
          <p:nvPr/>
        </p:nvSpPr>
        <p:spPr>
          <a:xfrm rot="10800000">
            <a:off x="1710647" y="2794025"/>
            <a:ext cx="1080618" cy="247126"/>
          </a:xfrm>
          <a:prstGeom prst="rightArrow">
            <a:avLst>
              <a:gd name="adj1" fmla="val 35931"/>
              <a:gd name="adj2" fmla="val 72994"/>
            </a:avLst>
          </a:prstGeom>
          <a:solidFill>
            <a:srgbClr val="CB3323"/>
          </a:solidFill>
          <a:ln w="9525" cap="flat" cmpd="sng">
            <a:solidFill>
              <a:srgbClr val="CB3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 name="Google Shape;207;p23">
            <a:extLst>
              <a:ext uri="{FF2B5EF4-FFF2-40B4-BE49-F238E27FC236}">
                <a16:creationId xmlns:a16="http://schemas.microsoft.com/office/drawing/2014/main" id="{555A0FEC-7A43-096F-93F6-4825DF9F7B02}"/>
              </a:ext>
            </a:extLst>
          </p:cNvPr>
          <p:cNvSpPr txBox="1"/>
          <p:nvPr/>
        </p:nvSpPr>
        <p:spPr>
          <a:xfrm>
            <a:off x="379346" y="2323338"/>
            <a:ext cx="1392945" cy="22024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mj-lt"/>
                <a:ea typeface="Calibri"/>
                <a:cs typeface="Calibri"/>
                <a:sym typeface="Calibri"/>
              </a:rPr>
              <a:t>Whilst being very liveable, renters will not tolerate further rental increases in Camberwell or Reservoir</a:t>
            </a:r>
            <a:endParaRPr sz="1600">
              <a:latin typeface="+mj-lt"/>
              <a:ea typeface="Calibri"/>
              <a:cs typeface="Calibri"/>
              <a:sym typeface="Calibri"/>
            </a:endParaRPr>
          </a:p>
        </p:txBody>
      </p:sp>
    </p:spTree>
    <p:extLst>
      <p:ext uri="{BB962C8B-B14F-4D97-AF65-F5344CB8AC3E}">
        <p14:creationId xmlns:p14="http://schemas.microsoft.com/office/powerpoint/2010/main" val="126196769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F5BD439-1DB5-0A3C-F23A-5C8FBF053BF1}"/>
              </a:ext>
            </a:extLst>
          </p:cNvPr>
          <p:cNvSpPr txBox="1">
            <a:spLocks/>
          </p:cNvSpPr>
          <p:nvPr/>
        </p:nvSpPr>
        <p:spPr>
          <a:xfrm>
            <a:off x="640080" y="2872898"/>
            <a:ext cx="4243589" cy="1038149"/>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spcAft>
                <a:spcPts val="600"/>
              </a:spcAft>
            </a:pPr>
            <a:r>
              <a:rPr lang="en-US" sz="2800" b="1" dirty="0">
                <a:ea typeface="+mn-ea"/>
                <a:cs typeface="+mn-cs"/>
              </a:rPr>
              <a:t>limitations and difficulties</a:t>
            </a:r>
          </a:p>
        </p:txBody>
      </p:sp>
      <p:pic>
        <p:nvPicPr>
          <p:cNvPr id="10" name="Picture 9" descr="generate me a picture of API ">
            <a:extLst>
              <a:ext uri="{FF2B5EF4-FFF2-40B4-BE49-F238E27FC236}">
                <a16:creationId xmlns:a16="http://schemas.microsoft.com/office/drawing/2014/main" id="{4380F9CB-FCF2-46A4-A058-BD5BF344D321}"/>
              </a:ext>
            </a:extLst>
          </p:cNvPr>
          <p:cNvPicPr>
            <a:picLocks noChangeAspect="1"/>
          </p:cNvPicPr>
          <p:nvPr/>
        </p:nvPicPr>
        <p:blipFill rotWithShape="1">
          <a:blip r:embed="rId3"/>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Date Placeholder 3">
            <a:extLst>
              <a:ext uri="{FF2B5EF4-FFF2-40B4-BE49-F238E27FC236}">
                <a16:creationId xmlns:a16="http://schemas.microsoft.com/office/drawing/2014/main" id="{9ED2925A-CB44-71F3-1E46-04E5478821A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schemeClr val="tx1"/>
                </a:solidFill>
                <a:latin typeface="+mj-lt"/>
              </a:rPr>
              <a:t>2023</a:t>
            </a:r>
          </a:p>
        </p:txBody>
      </p:sp>
      <p:sp>
        <p:nvSpPr>
          <p:cNvPr id="7" name="Footer Placeholder 4">
            <a:extLst>
              <a:ext uri="{FF2B5EF4-FFF2-40B4-BE49-F238E27FC236}">
                <a16:creationId xmlns:a16="http://schemas.microsoft.com/office/drawing/2014/main" id="{64596C0D-2228-2D90-9A47-36E23621842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dirty="0">
                <a:solidFill>
                  <a:schemeClr val="tx1"/>
                </a:solidFill>
                <a:latin typeface="+mj-lt"/>
                <a:ea typeface="+mn-ea"/>
                <a:cs typeface="+mn-cs"/>
              </a:rPr>
              <a:t>Suburban Dreams: Th</a:t>
            </a:r>
            <a:r>
              <a:rPr lang="en-US" kern="1200" dirty="0">
                <a:solidFill>
                  <a:srgbClr val="FFFFFF"/>
                </a:solidFill>
                <a:latin typeface="+mj-lt"/>
                <a:ea typeface="+mn-ea"/>
                <a:cs typeface="+mn-cs"/>
              </a:rPr>
              <a:t>e Rise of the Rental Market</a:t>
            </a:r>
          </a:p>
        </p:txBody>
      </p:sp>
      <p:sp>
        <p:nvSpPr>
          <p:cNvPr id="8" name="Slide Number Placeholder 5">
            <a:extLst>
              <a:ext uri="{FF2B5EF4-FFF2-40B4-BE49-F238E27FC236}">
                <a16:creationId xmlns:a16="http://schemas.microsoft.com/office/drawing/2014/main" id="{48D0E3B9-7871-8167-1755-86F09356A09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23</a:t>
            </a:fld>
            <a:endParaRPr lang="en-US" dirty="0">
              <a:solidFill>
                <a:srgbClr val="FFFFFF"/>
              </a:solidFill>
              <a:latin typeface="+mj-lt"/>
            </a:endParaRPr>
          </a:p>
        </p:txBody>
      </p:sp>
    </p:spTree>
    <p:extLst>
      <p:ext uri="{BB962C8B-B14F-4D97-AF65-F5344CB8AC3E}">
        <p14:creationId xmlns:p14="http://schemas.microsoft.com/office/powerpoint/2010/main" val="20987459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1DCD-F379-DC50-EC5E-ECABA7400102}"/>
              </a:ext>
            </a:extLst>
          </p:cNvPr>
          <p:cNvSpPr>
            <a:spLocks noGrp="1"/>
          </p:cNvSpPr>
          <p:nvPr>
            <p:ph type="title"/>
          </p:nvPr>
        </p:nvSpPr>
        <p:spPr>
          <a:xfrm>
            <a:off x="4770994" y="132578"/>
            <a:ext cx="6696075" cy="1909763"/>
          </a:xfrm>
        </p:spPr>
        <p:txBody>
          <a:bodyPr/>
          <a:lstStyle/>
          <a:p>
            <a:r>
              <a:rPr lang="en-US" b="1" dirty="0"/>
              <a:t>Data limitations</a:t>
            </a:r>
          </a:p>
        </p:txBody>
      </p:sp>
      <p:pic>
        <p:nvPicPr>
          <p:cNvPr id="7" name="Picture 6" descr="Tourist Icon Travel Travelling By Bus Tourism Stock Illustration - Download  Image Now - Bus, Icon, Public Transportation - iStock">
            <a:extLst>
              <a:ext uri="{FF2B5EF4-FFF2-40B4-BE49-F238E27FC236}">
                <a16:creationId xmlns:a16="http://schemas.microsoft.com/office/drawing/2014/main" id="{0A9259EB-2450-B2E6-D9B0-80035067EB73}"/>
              </a:ext>
            </a:extLst>
          </p:cNvPr>
          <p:cNvPicPr>
            <a:picLocks noChangeAspect="1"/>
          </p:cNvPicPr>
          <p:nvPr/>
        </p:nvPicPr>
        <p:blipFill>
          <a:blip r:embed="rId3"/>
          <a:stretch>
            <a:fillRect/>
          </a:stretch>
        </p:blipFill>
        <p:spPr>
          <a:xfrm>
            <a:off x="4864690" y="2032934"/>
            <a:ext cx="1865376" cy="1865376"/>
          </a:xfrm>
          <a:prstGeom prst="rect">
            <a:avLst/>
          </a:prstGeom>
        </p:spPr>
      </p:pic>
      <p:sp>
        <p:nvSpPr>
          <p:cNvPr id="8" name="TextBox 7">
            <a:extLst>
              <a:ext uri="{FF2B5EF4-FFF2-40B4-BE49-F238E27FC236}">
                <a16:creationId xmlns:a16="http://schemas.microsoft.com/office/drawing/2014/main" id="{AE8DAE42-6E00-A4D6-4412-9DA7A7ACDB66}"/>
              </a:ext>
            </a:extLst>
          </p:cNvPr>
          <p:cNvSpPr txBox="1"/>
          <p:nvPr/>
        </p:nvSpPr>
        <p:spPr>
          <a:xfrm>
            <a:off x="6693243" y="2533135"/>
            <a:ext cx="457199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Limited knowledge of future infrastructure (Upcoming public transport plans are not published).</a:t>
            </a:r>
            <a:endParaRPr lang="en-US"/>
          </a:p>
        </p:txBody>
      </p:sp>
      <p:pic>
        <p:nvPicPr>
          <p:cNvPr id="9" name="Picture 8" descr="Api - Free computer icons">
            <a:extLst>
              <a:ext uri="{FF2B5EF4-FFF2-40B4-BE49-F238E27FC236}">
                <a16:creationId xmlns:a16="http://schemas.microsoft.com/office/drawing/2014/main" id="{5844B67A-59E8-AA8A-EF1B-D7E695BA52B7}"/>
              </a:ext>
            </a:extLst>
          </p:cNvPr>
          <p:cNvPicPr>
            <a:picLocks noChangeAspect="1"/>
          </p:cNvPicPr>
          <p:nvPr/>
        </p:nvPicPr>
        <p:blipFill>
          <a:blip r:embed="rId4"/>
          <a:stretch>
            <a:fillRect/>
          </a:stretch>
        </p:blipFill>
        <p:spPr>
          <a:xfrm>
            <a:off x="9790670" y="3550509"/>
            <a:ext cx="1311876" cy="1322173"/>
          </a:xfrm>
          <a:prstGeom prst="rect">
            <a:avLst/>
          </a:prstGeom>
        </p:spPr>
      </p:pic>
      <p:sp>
        <p:nvSpPr>
          <p:cNvPr id="10" name="TextBox 9">
            <a:extLst>
              <a:ext uri="{FF2B5EF4-FFF2-40B4-BE49-F238E27FC236}">
                <a16:creationId xmlns:a16="http://schemas.microsoft.com/office/drawing/2014/main" id="{83887EF3-4D57-E165-BA91-AA8DCEDA5FF4}"/>
              </a:ext>
            </a:extLst>
          </p:cNvPr>
          <p:cNvSpPr txBox="1"/>
          <p:nvPr/>
        </p:nvSpPr>
        <p:spPr>
          <a:xfrm>
            <a:off x="6554857" y="3942697"/>
            <a:ext cx="34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API quota (1000 rows per day).</a:t>
            </a:r>
          </a:p>
        </p:txBody>
      </p:sp>
      <p:sp>
        <p:nvSpPr>
          <p:cNvPr id="3" name="Date Placeholder 3">
            <a:extLst>
              <a:ext uri="{FF2B5EF4-FFF2-40B4-BE49-F238E27FC236}">
                <a16:creationId xmlns:a16="http://schemas.microsoft.com/office/drawing/2014/main" id="{FADFDEFB-E3A6-390F-82A9-A643152E4DCC}"/>
              </a:ext>
            </a:extLst>
          </p:cNvPr>
          <p:cNvSpPr>
            <a:spLocks noGrp="1"/>
          </p:cNvSpPr>
          <p:nvPr>
            <p:ph type="dt" sz="half" idx="10"/>
          </p:nvPr>
        </p:nvSpPr>
        <p:spPr>
          <a:xfrm>
            <a:off x="838200" y="6356350"/>
            <a:ext cx="2743200" cy="365125"/>
          </a:xfrm>
        </p:spPr>
        <p:txBody>
          <a:bodyPr/>
          <a:lstStyle/>
          <a:p>
            <a:r>
              <a:rPr lang="en-US"/>
              <a:t>2023</a:t>
            </a:r>
          </a:p>
        </p:txBody>
      </p:sp>
      <p:sp>
        <p:nvSpPr>
          <p:cNvPr id="13" name="Footer Placeholder 4">
            <a:extLst>
              <a:ext uri="{FF2B5EF4-FFF2-40B4-BE49-F238E27FC236}">
                <a16:creationId xmlns:a16="http://schemas.microsoft.com/office/drawing/2014/main" id="{F3F67B93-52D5-E0EA-47BB-9249A0036E9A}"/>
              </a:ext>
            </a:extLst>
          </p:cNvPr>
          <p:cNvSpPr>
            <a:spLocks noGrp="1"/>
          </p:cNvSpPr>
          <p:nvPr>
            <p:ph type="ftr" sz="quarter" idx="11"/>
          </p:nvPr>
        </p:nvSpPr>
        <p:spPr>
          <a:xfrm>
            <a:off x="4038600" y="6356350"/>
            <a:ext cx="4114800" cy="365125"/>
          </a:xfrm>
        </p:spPr>
        <p:txBody>
          <a:bodyPr/>
          <a:lstStyle/>
          <a:p>
            <a:r>
              <a:rPr lang="en-US"/>
              <a:t>Suburban Dreams: The Rise of the Rental Market</a:t>
            </a:r>
          </a:p>
        </p:txBody>
      </p:sp>
      <p:sp>
        <p:nvSpPr>
          <p:cNvPr id="14" name="Slide Number Placeholder 5">
            <a:extLst>
              <a:ext uri="{FF2B5EF4-FFF2-40B4-BE49-F238E27FC236}">
                <a16:creationId xmlns:a16="http://schemas.microsoft.com/office/drawing/2014/main" id="{D98CA4BF-62A4-15D1-CBEE-E05BF4968A0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a:p>
        </p:txBody>
      </p:sp>
    </p:spTree>
    <p:extLst>
      <p:ext uri="{BB962C8B-B14F-4D97-AF65-F5344CB8AC3E}">
        <p14:creationId xmlns:p14="http://schemas.microsoft.com/office/powerpoint/2010/main" val="68566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a:xfrm>
            <a:off x="417085" y="1094620"/>
            <a:ext cx="4916912" cy="619671"/>
          </a:xfrm>
        </p:spPr>
        <p:txBody>
          <a:bodyPr vert="horz" lIns="91440" tIns="45720" rIns="91440" bIns="45720" rtlCol="0" anchor="ctr">
            <a:normAutofit/>
          </a:bodyPr>
          <a:lstStyle/>
          <a:p>
            <a:pPr algn="l"/>
            <a:r>
              <a:rPr lang="en-US" b="1" cap="none" dirty="0"/>
              <a:t>FINAL RECOMMENDATIONS</a:t>
            </a:r>
          </a:p>
        </p:txBody>
      </p:sp>
      <p:sp>
        <p:nvSpPr>
          <p:cNvPr id="8" name="TextBox 7">
            <a:extLst>
              <a:ext uri="{FF2B5EF4-FFF2-40B4-BE49-F238E27FC236}">
                <a16:creationId xmlns:a16="http://schemas.microsoft.com/office/drawing/2014/main" id="{76E735F9-DE0A-435C-80F5-87A145FF9CBB}"/>
              </a:ext>
            </a:extLst>
          </p:cNvPr>
          <p:cNvSpPr txBox="1"/>
          <p:nvPr/>
        </p:nvSpPr>
        <p:spPr>
          <a:xfrm>
            <a:off x="210452" y="1973766"/>
            <a:ext cx="6162720" cy="4382584"/>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000" dirty="0"/>
              <a:t>Distance to CBD, Postcode, Income, and Bedrooms are significant factors in predicting rental price</a:t>
            </a:r>
          </a:p>
          <a:p>
            <a:pPr marL="285750" indent="-228600">
              <a:lnSpc>
                <a:spcPct val="90000"/>
              </a:lnSpc>
              <a:spcAft>
                <a:spcPts val="600"/>
              </a:spcAft>
              <a:buFont typeface="Arial" panose="020B0604020202020204" pitchFamily="34" charset="0"/>
              <a:buChar char="•"/>
            </a:pPr>
            <a:r>
              <a:rPr lang="en-US" sz="2000" dirty="0"/>
              <a:t>Top 3 suburbs by growth:</a:t>
            </a:r>
          </a:p>
          <a:p>
            <a:pPr marL="742950" lvl="1" indent="-228600">
              <a:lnSpc>
                <a:spcPct val="90000"/>
              </a:lnSpc>
              <a:spcAft>
                <a:spcPts val="600"/>
              </a:spcAft>
              <a:buFont typeface="Arial" panose="020B0604020202020204" pitchFamily="34" charset="0"/>
              <a:buChar char="•"/>
            </a:pPr>
            <a:r>
              <a:rPr lang="en-US" sz="2000" dirty="0"/>
              <a:t>House: Docklands, Nhill, </a:t>
            </a:r>
            <a:r>
              <a:rPr lang="en-US" sz="2000" dirty="0" err="1"/>
              <a:t>Meeniyan</a:t>
            </a:r>
            <a:endParaRPr lang="en-US" sz="2000" dirty="0"/>
          </a:p>
          <a:p>
            <a:pPr marL="742950" lvl="1" indent="-228600">
              <a:lnSpc>
                <a:spcPct val="90000"/>
              </a:lnSpc>
              <a:spcAft>
                <a:spcPts val="600"/>
              </a:spcAft>
              <a:buFont typeface="Arial" panose="020B0604020202020204" pitchFamily="34" charset="0"/>
              <a:buChar char="•"/>
            </a:pPr>
            <a:r>
              <a:rPr lang="en-US" sz="2000" dirty="0"/>
              <a:t>Apartment: Portland, Burwood, Box Hill</a:t>
            </a:r>
          </a:p>
          <a:p>
            <a:pPr marL="742950" lvl="1" indent="-228600">
              <a:lnSpc>
                <a:spcPct val="90000"/>
              </a:lnSpc>
              <a:spcAft>
                <a:spcPts val="600"/>
              </a:spcAft>
              <a:buFont typeface="Arial" panose="020B0604020202020204" pitchFamily="34" charset="0"/>
              <a:buChar char="•"/>
            </a:pPr>
            <a:r>
              <a:rPr lang="en-US" sz="2000" dirty="0"/>
              <a:t>Townhouse: Elwood, Dandenong, Oakleigh South</a:t>
            </a:r>
          </a:p>
          <a:p>
            <a:pPr marL="285750" indent="-228600">
              <a:lnSpc>
                <a:spcPct val="90000"/>
              </a:lnSpc>
              <a:spcAft>
                <a:spcPts val="600"/>
              </a:spcAft>
              <a:buFont typeface="Arial" panose="020B0604020202020204" pitchFamily="34" charset="0"/>
              <a:buChar char="•"/>
            </a:pPr>
            <a:r>
              <a:rPr lang="en-US" sz="2000" dirty="0">
                <a:solidFill>
                  <a:srgbClr val="FF0000"/>
                </a:solidFill>
              </a:rPr>
              <a:t>(recommendation to invest in above suburbs based on customers/renter demographic)</a:t>
            </a:r>
          </a:p>
          <a:p>
            <a:pPr marL="285750" indent="-228600">
              <a:lnSpc>
                <a:spcPct val="90000"/>
              </a:lnSpc>
              <a:spcAft>
                <a:spcPts val="600"/>
              </a:spcAft>
              <a:buFont typeface="Arial" panose="020B0604020202020204" pitchFamily="34" charset="0"/>
              <a:buChar char="•"/>
            </a:pPr>
            <a:r>
              <a:rPr lang="en-US" sz="2000" dirty="0"/>
              <a:t>Rental prices in Hawthorn, Essendon and </a:t>
            </a:r>
            <a:r>
              <a:rPr lang="en-US" sz="2000" dirty="0" err="1"/>
              <a:t>Footscray</a:t>
            </a:r>
            <a:r>
              <a:rPr lang="en-US" sz="2000" dirty="0"/>
              <a:t> should be revised and brought in line with current market conditions.</a:t>
            </a:r>
          </a:p>
          <a:p>
            <a:pPr marL="285750" indent="-228600">
              <a:lnSpc>
                <a:spcPct val="90000"/>
              </a:lnSpc>
              <a:spcAft>
                <a:spcPts val="600"/>
              </a:spcAft>
              <a:buFont typeface="Arial" panose="020B0604020202020204" pitchFamily="34" charset="0"/>
              <a:buChar char="•"/>
            </a:pPr>
            <a:r>
              <a:rPr lang="en-US" sz="2000" dirty="0"/>
              <a:t>Camberwell and Reservoir rent should not be lifted, at risk of renters looking elsewhere. </a:t>
            </a:r>
          </a:p>
        </p:txBody>
      </p:sp>
      <p:pic>
        <p:nvPicPr>
          <p:cNvPr id="10" name="Picture 9" descr="Calculator, pen, compass, money and a paper with graphs printed on it">
            <a:extLst>
              <a:ext uri="{FF2B5EF4-FFF2-40B4-BE49-F238E27FC236}">
                <a16:creationId xmlns:a16="http://schemas.microsoft.com/office/drawing/2014/main" id="{565295B2-BBE0-76D8-725B-E8C7E2DF940E}"/>
              </a:ext>
            </a:extLst>
          </p:cNvPr>
          <p:cNvPicPr>
            <a:picLocks noChangeAspect="1"/>
          </p:cNvPicPr>
          <p:nvPr/>
        </p:nvPicPr>
        <p:blipFill rotWithShape="1">
          <a:blip r:embed="rId3"/>
          <a:srcRect l="27221" r="25909" b="-6"/>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15" name="Date Placeholder 3">
            <a:extLst>
              <a:ext uri="{FF2B5EF4-FFF2-40B4-BE49-F238E27FC236}">
                <a16:creationId xmlns:a16="http://schemas.microsoft.com/office/drawing/2014/main" id="{55435CB5-3B89-0308-A4FE-9675F0399C01}"/>
              </a:ext>
            </a:extLst>
          </p:cNvPr>
          <p:cNvSpPr>
            <a:spLocks noGrp="1"/>
          </p:cNvSpPr>
          <p:nvPr>
            <p:ph type="dt" sz="half" idx="10"/>
          </p:nvPr>
        </p:nvSpPr>
        <p:spPr>
          <a:xfrm>
            <a:off x="838200" y="6356350"/>
            <a:ext cx="2743200" cy="365125"/>
          </a:xfrm>
        </p:spPr>
        <p:txBody>
          <a:bodyPr/>
          <a:lstStyle/>
          <a:p>
            <a:r>
              <a:rPr lang="en-US"/>
              <a:t>2023</a:t>
            </a:r>
          </a:p>
        </p:txBody>
      </p:sp>
      <p:sp>
        <p:nvSpPr>
          <p:cNvPr id="16" name="Footer Placeholder 4">
            <a:extLst>
              <a:ext uri="{FF2B5EF4-FFF2-40B4-BE49-F238E27FC236}">
                <a16:creationId xmlns:a16="http://schemas.microsoft.com/office/drawing/2014/main" id="{E8E83677-C6CF-D2A2-C746-B645C384817A}"/>
              </a:ext>
            </a:extLst>
          </p:cNvPr>
          <p:cNvSpPr>
            <a:spLocks noGrp="1"/>
          </p:cNvSpPr>
          <p:nvPr>
            <p:ph type="ftr" sz="quarter" idx="11"/>
          </p:nvPr>
        </p:nvSpPr>
        <p:spPr>
          <a:xfrm>
            <a:off x="4038600" y="6356350"/>
            <a:ext cx="4114800" cy="365125"/>
          </a:xfrm>
        </p:spPr>
        <p:txBody>
          <a:bodyPr/>
          <a:lstStyle/>
          <a:p>
            <a:r>
              <a:rPr lang="en-US"/>
              <a:t>Suburban Dreams: The Rise of the Rental Market</a:t>
            </a:r>
          </a:p>
        </p:txBody>
      </p:sp>
      <p:sp>
        <p:nvSpPr>
          <p:cNvPr id="17" name="Slide Number Placeholder 5">
            <a:extLst>
              <a:ext uri="{FF2B5EF4-FFF2-40B4-BE49-F238E27FC236}">
                <a16:creationId xmlns:a16="http://schemas.microsoft.com/office/drawing/2014/main" id="{3F5D4DDE-3634-1810-9206-499FB0D59E9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a:p>
        </p:txBody>
      </p:sp>
    </p:spTree>
    <p:extLst>
      <p:ext uri="{BB962C8B-B14F-4D97-AF65-F5344CB8AC3E}">
        <p14:creationId xmlns:p14="http://schemas.microsoft.com/office/powerpoint/2010/main" val="2952497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a:t>FEASABILITY OF PROJECT</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26</a:t>
            </a:fld>
            <a:endParaRPr lang="en-US"/>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539937"/>
            <a:ext cx="10515600" cy="4801314"/>
          </a:xfrm>
          <a:prstGeom prst="rect">
            <a:avLst/>
          </a:prstGeom>
          <a:noFill/>
        </p:spPr>
        <p:txBody>
          <a:bodyPr wrap="square" lIns="91440" tIns="45720" rIns="91440" bIns="45720" anchor="t">
            <a:spAutoFit/>
          </a:bodyPr>
          <a:lstStyle/>
          <a:p>
            <a:r>
              <a:rPr lang="en-AU" b="1" u="sng" dirty="0">
                <a:solidFill>
                  <a:srgbClr val="CB3323"/>
                </a:solidFill>
                <a:latin typeface="+mj-lt"/>
              </a:rPr>
              <a:t>CURRENT VALUE PRODUCED</a:t>
            </a:r>
          </a:p>
          <a:p>
            <a:r>
              <a:rPr lang="en-AU" b="1" i="1" dirty="0">
                <a:solidFill>
                  <a:srgbClr val="000000"/>
                </a:solidFill>
                <a:latin typeface="+mj-lt"/>
                <a:cs typeface="Arial"/>
              </a:rPr>
              <a:t>Insights</a:t>
            </a:r>
            <a:endParaRPr lang="en-AU" dirty="0">
              <a:solidFill>
                <a:srgbClr val="000000"/>
              </a:solidFill>
              <a:latin typeface="+mj-lt"/>
              <a:cs typeface="Arial"/>
            </a:endParaRPr>
          </a:p>
          <a:p>
            <a:pPr marL="285750" indent="-285750">
              <a:buFont typeface="Arial,Sans-Serif"/>
              <a:buChar char="•"/>
            </a:pPr>
            <a:r>
              <a:rPr lang="en-AU" dirty="0">
                <a:solidFill>
                  <a:srgbClr val="000000"/>
                </a:solidFill>
                <a:latin typeface="+mj-lt"/>
                <a:cs typeface="Arial"/>
              </a:rPr>
              <a:t>Understand determining factors of rental price </a:t>
            </a:r>
            <a:endParaRPr lang="en-AU" dirty="0"/>
          </a:p>
          <a:p>
            <a:pPr marL="285750" indent="-285750">
              <a:buFont typeface="Arial,Sans-Serif"/>
              <a:buChar char="•"/>
            </a:pPr>
            <a:r>
              <a:rPr lang="en-AU" dirty="0">
                <a:latin typeface="+mj-lt"/>
                <a:cs typeface="Arial"/>
              </a:rPr>
              <a:t>Suburbs rising in price and potential reasons</a:t>
            </a:r>
          </a:p>
          <a:p>
            <a:pPr marL="285750" indent="-285750">
              <a:buFont typeface="Arial,Sans-Serif"/>
              <a:buChar char="•"/>
            </a:pPr>
            <a:r>
              <a:rPr lang="en-AU" dirty="0">
                <a:solidFill>
                  <a:srgbClr val="000000"/>
                </a:solidFill>
                <a:latin typeface="+mj-lt"/>
                <a:cs typeface="Arial"/>
              </a:rPr>
              <a:t>Most liveable and affordable suburbs</a:t>
            </a:r>
          </a:p>
          <a:p>
            <a:pPr>
              <a:buFont typeface="Arial,Sans-Serif"/>
            </a:pPr>
            <a:r>
              <a:rPr lang="en-AU" b="1" i="1" dirty="0">
                <a:solidFill>
                  <a:srgbClr val="000000"/>
                </a:solidFill>
                <a:latin typeface="+mj-lt"/>
                <a:cs typeface="Arial"/>
              </a:rPr>
              <a:t>Quality of Model</a:t>
            </a:r>
          </a:p>
          <a:p>
            <a:pPr marL="285750" indent="-285750">
              <a:buFont typeface="Arial" panose="020B0604020202020204" pitchFamily="34" charset="0"/>
              <a:buChar char="•"/>
            </a:pPr>
            <a:r>
              <a:rPr lang="en-AU" dirty="0">
                <a:solidFill>
                  <a:srgbClr val="000000"/>
                </a:solidFill>
                <a:latin typeface="+mj-lt"/>
                <a:cs typeface="Arial"/>
              </a:rPr>
              <a:t>Performing well (low error), despite simplicity of model</a:t>
            </a:r>
          </a:p>
          <a:p>
            <a:endParaRPr lang="en-AU" b="1" u="sng" dirty="0">
              <a:solidFill>
                <a:srgbClr val="CB3323"/>
              </a:solidFill>
              <a:latin typeface="+mj-lt"/>
            </a:endParaRPr>
          </a:p>
          <a:p>
            <a:r>
              <a:rPr lang="en-AU" b="1" u="sng" dirty="0">
                <a:solidFill>
                  <a:srgbClr val="CB3323"/>
                </a:solidFill>
                <a:latin typeface="+mj-lt"/>
              </a:rPr>
              <a:t>POTENTIAL VALUE FOR FUTURE EXPLORATION</a:t>
            </a:r>
          </a:p>
          <a:p>
            <a:r>
              <a:rPr lang="en-AU" b="1" i="1" dirty="0">
                <a:solidFill>
                  <a:srgbClr val="000000"/>
                </a:solidFill>
                <a:latin typeface="+mj-lt"/>
              </a:rPr>
              <a:t>Other Features</a:t>
            </a:r>
          </a:p>
          <a:p>
            <a:pPr marL="285750" indent="-285750">
              <a:buFont typeface="Arial" panose="020B0604020202020204" pitchFamily="34" charset="0"/>
              <a:buChar char="•"/>
            </a:pPr>
            <a:r>
              <a:rPr lang="en-AU" dirty="0">
                <a:latin typeface="+mj-lt"/>
              </a:rPr>
              <a:t>Consider other economic factors: expected future dwellings, expected net immigration, interests rates, gov. incentives </a:t>
            </a:r>
          </a:p>
          <a:p>
            <a:r>
              <a:rPr lang="en-AU" b="1" i="1" dirty="0">
                <a:latin typeface="+mj-lt"/>
              </a:rPr>
              <a:t>Granularity</a:t>
            </a:r>
          </a:p>
          <a:p>
            <a:pPr marL="285750" indent="-285750">
              <a:buFont typeface="Arial"/>
              <a:buChar char="•"/>
            </a:pPr>
            <a:r>
              <a:rPr lang="en-AU" dirty="0">
                <a:ea typeface="+mn-lt"/>
                <a:cs typeface="+mn-lt"/>
              </a:rPr>
              <a:t>Instead of using affordability based on average income, divide population into different categories by income, then determine affordability for each of these groups </a:t>
            </a:r>
          </a:p>
          <a:p>
            <a:r>
              <a:rPr lang="en-AU" b="1" i="1" dirty="0">
                <a:latin typeface="+mj-lt"/>
              </a:rPr>
              <a:t>Model Choice</a:t>
            </a:r>
            <a:endParaRPr lang="en-AU" dirty="0">
              <a:latin typeface="+mj-lt"/>
            </a:endParaRPr>
          </a:p>
          <a:p>
            <a:pPr marL="285750" indent="-285750">
              <a:buFont typeface="Arial" panose="020B0604020202020204" pitchFamily="34" charset="0"/>
              <a:buChar char="•"/>
            </a:pPr>
            <a:r>
              <a:rPr lang="en-AU" dirty="0">
                <a:latin typeface="+mj-lt"/>
              </a:rPr>
              <a:t>DL Time series forecasting: Transformer-based models such as </a:t>
            </a:r>
            <a:r>
              <a:rPr lang="en-AU" dirty="0" err="1">
                <a:latin typeface="+mj-lt"/>
              </a:rPr>
              <a:t>Autoformer</a:t>
            </a:r>
            <a:r>
              <a:rPr lang="en-AU" dirty="0">
                <a:latin typeface="+mj-lt"/>
              </a:rPr>
              <a:t>, N-BEATS</a:t>
            </a:r>
          </a:p>
        </p:txBody>
      </p:sp>
    </p:spTree>
    <p:extLst>
      <p:ext uri="{BB962C8B-B14F-4D97-AF65-F5344CB8AC3E}">
        <p14:creationId xmlns:p14="http://schemas.microsoft.com/office/powerpoint/2010/main" val="1248391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Effect transition="in" filter="fade">
                                      <p:cBhvr>
                                        <p:cTn id="37" dur="500"/>
                                        <p:tgtEl>
                                          <p:spTgt spid="8">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10" end="10"/>
                                            </p:txEl>
                                          </p:spTgt>
                                        </p:tgtEl>
                                        <p:attrNameLst>
                                          <p:attrName>style.visibility</p:attrName>
                                        </p:attrNameLst>
                                      </p:cBhvr>
                                      <p:to>
                                        <p:strVal val="visible"/>
                                      </p:to>
                                    </p:set>
                                    <p:animEffect transition="in" filter="fade">
                                      <p:cBhvr>
                                        <p:cTn id="40" dur="500"/>
                                        <p:tgtEl>
                                          <p:spTgt spid="8">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animEffect transition="in" filter="fade">
                                      <p:cBhvr>
                                        <p:cTn id="43" dur="500"/>
                                        <p:tgtEl>
                                          <p:spTgt spid="8">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12" end="12"/>
                                            </p:txEl>
                                          </p:spTgt>
                                        </p:tgtEl>
                                        <p:attrNameLst>
                                          <p:attrName>style.visibility</p:attrName>
                                        </p:attrNameLst>
                                      </p:cBhvr>
                                      <p:to>
                                        <p:strVal val="visible"/>
                                      </p:to>
                                    </p:set>
                                    <p:animEffect transition="in" filter="fade">
                                      <p:cBhvr>
                                        <p:cTn id="46" dur="500"/>
                                        <p:tgtEl>
                                          <p:spTgt spid="8">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animEffect transition="in" filter="fade">
                                      <p:cBhvr>
                                        <p:cTn id="49" dur="500"/>
                                        <p:tgtEl>
                                          <p:spTgt spid="8">
                                            <p:txEl>
                                              <p:pRg st="13" end="1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14" end="14"/>
                                            </p:txEl>
                                          </p:spTgt>
                                        </p:tgtEl>
                                        <p:attrNameLst>
                                          <p:attrName>style.visibility</p:attrName>
                                        </p:attrNameLst>
                                      </p:cBhvr>
                                      <p:to>
                                        <p:strVal val="visible"/>
                                      </p:to>
                                    </p:set>
                                    <p:animEffect transition="in" filter="fade">
                                      <p:cBhvr>
                                        <p:cTn id="52"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8215126" y="4506969"/>
            <a:ext cx="2973070" cy="989330"/>
          </a:xfrm>
        </p:spPr>
        <p:txBody>
          <a:bodyPr/>
          <a:lstStyle/>
          <a:p>
            <a:r>
              <a:rPr lang="en-US" dirty="0">
                <a:solidFill>
                  <a:srgbClr val="00ACA8"/>
                </a:solidFill>
              </a:rPr>
              <a:t>THANK YOU!</a:t>
            </a:r>
          </a:p>
        </p:txBody>
      </p:sp>
    </p:spTree>
    <p:extLst>
      <p:ext uri="{BB962C8B-B14F-4D97-AF65-F5344CB8AC3E}">
        <p14:creationId xmlns:p14="http://schemas.microsoft.com/office/powerpoint/2010/main" val="211659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4F81-8584-29EC-0725-5B22B28511D5}"/>
              </a:ext>
            </a:extLst>
          </p:cNvPr>
          <p:cNvSpPr>
            <a:spLocks noGrp="1"/>
          </p:cNvSpPr>
          <p:nvPr>
            <p:ph type="title"/>
          </p:nvPr>
        </p:nvSpPr>
        <p:spPr>
          <a:xfrm>
            <a:off x="838200" y="514710"/>
            <a:ext cx="5111750" cy="913573"/>
          </a:xfrm>
        </p:spPr>
        <p:txBody>
          <a:bodyPr/>
          <a:lstStyle/>
          <a:p>
            <a:r>
              <a:rPr lang="en-AU" b="1" dirty="0"/>
              <a:t>Forecasting the rental market in Victoria</a:t>
            </a:r>
          </a:p>
        </p:txBody>
      </p:sp>
      <p:sp>
        <p:nvSpPr>
          <p:cNvPr id="3" name="Text Placeholder 2">
            <a:extLst>
              <a:ext uri="{FF2B5EF4-FFF2-40B4-BE49-F238E27FC236}">
                <a16:creationId xmlns:a16="http://schemas.microsoft.com/office/drawing/2014/main" id="{C520C7A6-B988-EDC5-4B52-59F41B893A71}"/>
              </a:ext>
            </a:extLst>
          </p:cNvPr>
          <p:cNvSpPr>
            <a:spLocks noGrp="1"/>
          </p:cNvSpPr>
          <p:nvPr>
            <p:ph type="body" idx="1"/>
          </p:nvPr>
        </p:nvSpPr>
        <p:spPr>
          <a:xfrm>
            <a:off x="838199" y="1639095"/>
            <a:ext cx="6869597" cy="4007265"/>
          </a:xfrm>
        </p:spPr>
        <p:txBody>
          <a:bodyPr>
            <a:normAutofit lnSpcReduction="10000"/>
          </a:bodyPr>
          <a:lstStyle/>
          <a:p>
            <a:r>
              <a:rPr lang="en-AU" sz="1800" b="1" u="sng" dirty="0">
                <a:solidFill>
                  <a:srgbClr val="CB3323"/>
                </a:solidFill>
              </a:rPr>
              <a:t>INTRODUCING THE PROBLEM:</a:t>
            </a:r>
          </a:p>
          <a:p>
            <a:pPr marL="285750" indent="-285750">
              <a:buFont typeface="Arial" panose="020B0604020202020204" pitchFamily="34" charset="0"/>
              <a:buChar char="•"/>
            </a:pPr>
            <a:r>
              <a:rPr lang="en-AU" sz="1800" dirty="0"/>
              <a:t>Ever-increasing cost of living in Australia</a:t>
            </a:r>
          </a:p>
          <a:p>
            <a:pPr marL="285750" indent="-285750">
              <a:buFont typeface="Arial" panose="020B0604020202020204" pitchFamily="34" charset="0"/>
              <a:buChar char="•"/>
            </a:pPr>
            <a:r>
              <a:rPr lang="en-AU" sz="1800" dirty="0"/>
              <a:t>Slowing economic growth</a:t>
            </a:r>
          </a:p>
          <a:p>
            <a:pPr marL="285750" indent="-285750">
              <a:buFont typeface="Arial" panose="020B0604020202020204" pitchFamily="34" charset="0"/>
              <a:buChar char="•"/>
            </a:pPr>
            <a:r>
              <a:rPr lang="en-AU" sz="1800" dirty="0"/>
              <a:t>Rising interest rates</a:t>
            </a:r>
          </a:p>
          <a:p>
            <a:r>
              <a:rPr lang="en-AU" sz="1800" b="1" dirty="0">
                <a:solidFill>
                  <a:srgbClr val="269A5D"/>
                </a:solidFill>
                <a:latin typeface="Calibri Light" panose="020F0302020204030204" pitchFamily="34" charset="0"/>
                <a:cs typeface="Calibri Light" panose="020F0302020204030204" pitchFamily="34" charset="0"/>
              </a:rPr>
              <a:t>→ </a:t>
            </a:r>
            <a:r>
              <a:rPr lang="en-AU" sz="1800" b="1" dirty="0">
                <a:solidFill>
                  <a:srgbClr val="269A5D"/>
                </a:solidFill>
              </a:rPr>
              <a:t>Increasing rental population</a:t>
            </a:r>
          </a:p>
          <a:p>
            <a:endParaRPr lang="en-AU" sz="600" dirty="0"/>
          </a:p>
          <a:p>
            <a:r>
              <a:rPr lang="en-AU" sz="1800" b="1" u="sng" dirty="0">
                <a:solidFill>
                  <a:srgbClr val="CB3323"/>
                </a:solidFill>
              </a:rPr>
              <a:t>KEY QUESTIONS:</a:t>
            </a:r>
            <a:endParaRPr lang="en-AU" sz="1800" u="sng" dirty="0">
              <a:solidFill>
                <a:srgbClr val="CB3323"/>
              </a:solidFill>
            </a:endParaRPr>
          </a:p>
          <a:p>
            <a:r>
              <a:rPr lang="en-AU" sz="1800" b="1" dirty="0">
                <a:solidFill>
                  <a:srgbClr val="2FD4E1"/>
                </a:solidFill>
              </a:rPr>
              <a:t>Q1: </a:t>
            </a:r>
            <a:r>
              <a:rPr lang="en-AU" sz="1800" dirty="0"/>
              <a:t>Most important </a:t>
            </a:r>
            <a:r>
              <a:rPr lang="en-AU" sz="1800" b="1" dirty="0"/>
              <a:t>internal</a:t>
            </a:r>
            <a:r>
              <a:rPr lang="en-AU" sz="1800" dirty="0"/>
              <a:t> and </a:t>
            </a:r>
            <a:r>
              <a:rPr lang="en-AU" sz="1800" b="1" dirty="0"/>
              <a:t>external features</a:t>
            </a:r>
            <a:r>
              <a:rPr lang="en-AU" sz="1800" dirty="0"/>
              <a:t> in predicting </a:t>
            </a:r>
            <a:r>
              <a:rPr lang="en-AU" sz="1800" b="1" dirty="0"/>
              <a:t>rental prices</a:t>
            </a:r>
            <a:r>
              <a:rPr lang="en-AU" sz="1800" dirty="0"/>
              <a:t>?</a:t>
            </a:r>
          </a:p>
          <a:p>
            <a:r>
              <a:rPr lang="en-AU" sz="1800" b="1" dirty="0">
                <a:solidFill>
                  <a:srgbClr val="2FD4E1"/>
                </a:solidFill>
              </a:rPr>
              <a:t>Q2:</a:t>
            </a:r>
            <a:r>
              <a:rPr lang="en-AU" sz="1800" dirty="0">
                <a:solidFill>
                  <a:srgbClr val="2FD4E1"/>
                </a:solidFill>
              </a:rPr>
              <a:t> </a:t>
            </a:r>
            <a:r>
              <a:rPr lang="en-AU" sz="1800" u="sng" dirty="0"/>
              <a:t>Top 10 suburbs</a:t>
            </a:r>
            <a:r>
              <a:rPr lang="en-AU" sz="1800" dirty="0"/>
              <a:t> with </a:t>
            </a:r>
            <a:r>
              <a:rPr lang="en-AU" sz="1800" b="1" dirty="0"/>
              <a:t>highest predicted growth rate</a:t>
            </a:r>
            <a:r>
              <a:rPr lang="en-AU" sz="1800" dirty="0"/>
              <a:t>?</a:t>
            </a:r>
          </a:p>
          <a:p>
            <a:r>
              <a:rPr lang="en-AU" sz="1800" b="1" dirty="0">
                <a:solidFill>
                  <a:srgbClr val="2FD4E1"/>
                </a:solidFill>
              </a:rPr>
              <a:t>Q3:</a:t>
            </a:r>
            <a:r>
              <a:rPr lang="en-AU" sz="1800" dirty="0">
                <a:solidFill>
                  <a:srgbClr val="2FD4E1"/>
                </a:solidFill>
              </a:rPr>
              <a:t> </a:t>
            </a:r>
            <a:r>
              <a:rPr lang="en-AU" sz="1800" dirty="0"/>
              <a:t>Most </a:t>
            </a:r>
            <a:r>
              <a:rPr lang="en-AU" sz="1800" b="1" dirty="0"/>
              <a:t>liveable</a:t>
            </a:r>
            <a:r>
              <a:rPr lang="en-AU" sz="1800" dirty="0"/>
              <a:t> and </a:t>
            </a:r>
            <a:r>
              <a:rPr lang="en-AU" sz="1800" b="1" dirty="0"/>
              <a:t>affordable </a:t>
            </a:r>
            <a:r>
              <a:rPr lang="en-AU" sz="1800" u="sng" dirty="0"/>
              <a:t>suburbs</a:t>
            </a:r>
            <a:r>
              <a:rPr lang="en-AU" sz="1800" dirty="0"/>
              <a:t>?</a:t>
            </a:r>
            <a:endParaRPr lang="en-AU" sz="1800" b="1" dirty="0"/>
          </a:p>
        </p:txBody>
      </p:sp>
      <p:sp>
        <p:nvSpPr>
          <p:cNvPr id="4" name="Date Placeholder 3">
            <a:extLst>
              <a:ext uri="{FF2B5EF4-FFF2-40B4-BE49-F238E27FC236}">
                <a16:creationId xmlns:a16="http://schemas.microsoft.com/office/drawing/2014/main" id="{049D6B53-F9D4-8222-5093-91B43959A1A1}"/>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96C53036-E2F9-812D-A021-808C293810A2}"/>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9BD5E8D3-E3E5-22D5-FDE7-A9A9DDB17964}"/>
              </a:ext>
            </a:extLst>
          </p:cNvPr>
          <p:cNvSpPr>
            <a:spLocks noGrp="1"/>
          </p:cNvSpPr>
          <p:nvPr>
            <p:ph type="sldNum" sz="quarter" idx="12"/>
          </p:nvPr>
        </p:nvSpPr>
        <p:spPr/>
        <p:txBody>
          <a:bodyPr/>
          <a:lstStyle/>
          <a:p>
            <a:fld id="{A49DFD55-3C28-40EF-9E31-A92D2E4017FF}" type="slidenum">
              <a:rPr lang="en-US" smtClean="0"/>
              <a:pPr/>
              <a:t>3</a:t>
            </a:fld>
            <a:endParaRPr lang="en-US"/>
          </a:p>
        </p:txBody>
      </p:sp>
    </p:spTree>
    <p:extLst>
      <p:ext uri="{BB962C8B-B14F-4D97-AF65-F5344CB8AC3E}">
        <p14:creationId xmlns:p14="http://schemas.microsoft.com/office/powerpoint/2010/main" val="257142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a:xfrm>
            <a:off x="838200" y="345247"/>
            <a:ext cx="10515600" cy="1325563"/>
          </a:xfrm>
        </p:spPr>
        <p:txBody>
          <a:bodyPr/>
          <a:lstStyle/>
          <a:p>
            <a:r>
              <a:rPr lang="en-AU" b="1" dirty="0"/>
              <a:t>PROJECT LOGISTICS</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
        <p:nvSpPr>
          <p:cNvPr id="17" name="Text Box 10">
            <a:extLst>
              <a:ext uri="{FF2B5EF4-FFF2-40B4-BE49-F238E27FC236}">
                <a16:creationId xmlns:a16="http://schemas.microsoft.com/office/drawing/2014/main" id="{67768BAC-105C-4952-AE92-BF59A4E26F5E}"/>
              </a:ext>
            </a:extLst>
          </p:cNvPr>
          <p:cNvSpPr txBox="1"/>
          <p:nvPr/>
        </p:nvSpPr>
        <p:spPr>
          <a:xfrm>
            <a:off x="897761" y="5373615"/>
            <a:ext cx="1218615" cy="726453"/>
          </a:xfrm>
          <a:prstGeom prst="rect">
            <a:avLst/>
          </a:prstGeom>
          <a:solidFill>
            <a:srgbClr val="9DEBF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sz="1600">
                <a:effectLst/>
                <a:latin typeface="Tenorite" panose="00000500000000000000" pitchFamily="2" charset="0"/>
                <a:ea typeface="Calibri" panose="020F0502020204030204" pitchFamily="34" charset="0"/>
                <a:cs typeface="Times New Roman" panose="02020603050405020304" pitchFamily="18" charset="0"/>
              </a:rPr>
              <a:t>Data Acquisition</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 Box 9">
            <a:extLst>
              <a:ext uri="{FF2B5EF4-FFF2-40B4-BE49-F238E27FC236}">
                <a16:creationId xmlns:a16="http://schemas.microsoft.com/office/drawing/2014/main" id="{C2805787-940E-4720-8014-7EACF2C34DD2}"/>
              </a:ext>
            </a:extLst>
          </p:cNvPr>
          <p:cNvSpPr txBox="1"/>
          <p:nvPr/>
        </p:nvSpPr>
        <p:spPr>
          <a:xfrm>
            <a:off x="2966249" y="5363262"/>
            <a:ext cx="1583624" cy="709611"/>
          </a:xfrm>
          <a:prstGeom prst="rect">
            <a:avLst/>
          </a:prstGeom>
          <a:solidFill>
            <a:srgbClr val="2FD4E1"/>
          </a:solidFill>
          <a:ln w="6350">
            <a:solidFill>
              <a:schemeClr val="tx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a:effectLst/>
                <a:latin typeface="+mj-lt"/>
                <a:ea typeface="Calibri" panose="020F0502020204030204" pitchFamily="34" charset="0"/>
                <a:cs typeface="Times New Roman" panose="02020603050405020304" pitchFamily="18" charset="0"/>
              </a:rPr>
              <a:t>Preprocessing</a:t>
            </a:r>
          </a:p>
        </p:txBody>
      </p:sp>
      <p:sp>
        <p:nvSpPr>
          <p:cNvPr id="26" name="Text Box 12">
            <a:extLst>
              <a:ext uri="{FF2B5EF4-FFF2-40B4-BE49-F238E27FC236}">
                <a16:creationId xmlns:a16="http://schemas.microsoft.com/office/drawing/2014/main" id="{663A1000-246F-438E-9928-D8233668E1E3}"/>
              </a:ext>
            </a:extLst>
          </p:cNvPr>
          <p:cNvSpPr txBox="1"/>
          <p:nvPr/>
        </p:nvSpPr>
        <p:spPr>
          <a:xfrm>
            <a:off x="5399746" y="5359887"/>
            <a:ext cx="1462684" cy="723342"/>
          </a:xfrm>
          <a:prstGeom prst="rect">
            <a:avLst/>
          </a:prstGeom>
          <a:solidFill>
            <a:srgbClr val="1BB0BB"/>
          </a:solidFill>
          <a:ln w="6350">
            <a:solidFill>
              <a:schemeClr val="tx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a:effectLst/>
                <a:latin typeface="Tenorite" panose="00000500000000000000" pitchFamily="2" charset="0"/>
                <a:ea typeface="Calibri" panose="020F0502020204030204" pitchFamily="34" charset="0"/>
                <a:cs typeface="Times New Roman" panose="02020603050405020304" pitchFamily="18" charset="0"/>
              </a:rPr>
              <a:t>Analysis &amp; Visualisation</a:t>
            </a:r>
            <a:endParaRPr lang="en-AU">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11">
            <a:extLst>
              <a:ext uri="{FF2B5EF4-FFF2-40B4-BE49-F238E27FC236}">
                <a16:creationId xmlns:a16="http://schemas.microsoft.com/office/drawing/2014/main" id="{03AEDBC3-3988-49D3-B2B4-18A0602B4120}"/>
              </a:ext>
            </a:extLst>
          </p:cNvPr>
          <p:cNvSpPr txBox="1"/>
          <p:nvPr/>
        </p:nvSpPr>
        <p:spPr>
          <a:xfrm>
            <a:off x="7712303" y="5382037"/>
            <a:ext cx="1155623" cy="709611"/>
          </a:xfrm>
          <a:prstGeom prst="rect">
            <a:avLst/>
          </a:prstGeom>
          <a:solidFill>
            <a:srgbClr val="2FD4E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a:effectLst/>
                <a:latin typeface="Tenorite" panose="00000500000000000000" pitchFamily="2" charset="0"/>
                <a:ea typeface="Calibri" panose="020F0502020204030204" pitchFamily="34" charset="0"/>
                <a:cs typeface="Times New Roman" panose="02020603050405020304" pitchFamily="18" charset="0"/>
              </a:rPr>
              <a:t>Machine Learning</a:t>
            </a:r>
            <a:endParaRPr lang="en-AU">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7">
            <a:extLst>
              <a:ext uri="{FF2B5EF4-FFF2-40B4-BE49-F238E27FC236}">
                <a16:creationId xmlns:a16="http://schemas.microsoft.com/office/drawing/2014/main" id="{CD6704AF-EF58-441F-8B12-D9662F0606DD}"/>
              </a:ext>
            </a:extLst>
          </p:cNvPr>
          <p:cNvSpPr txBox="1"/>
          <p:nvPr/>
        </p:nvSpPr>
        <p:spPr>
          <a:xfrm>
            <a:off x="9717799" y="5366952"/>
            <a:ext cx="1583624" cy="709611"/>
          </a:xfrm>
          <a:prstGeom prst="rect">
            <a:avLst/>
          </a:prstGeom>
          <a:solidFill>
            <a:srgbClr val="9DEBF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AU">
                <a:effectLst/>
                <a:latin typeface="Tenorite" panose="00000500000000000000" pitchFamily="2" charset="0"/>
                <a:ea typeface="Calibri" panose="020F0502020204030204" pitchFamily="34" charset="0"/>
                <a:cs typeface="Times New Roman" panose="02020603050405020304" pitchFamily="18" charset="0"/>
              </a:rPr>
              <a:t>Deliverables</a:t>
            </a:r>
            <a:endParaRPr lang="en-AU">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10">
            <a:extLst>
              <a:ext uri="{FF2B5EF4-FFF2-40B4-BE49-F238E27FC236}">
                <a16:creationId xmlns:a16="http://schemas.microsoft.com/office/drawing/2014/main" id="{637D3244-1C92-6590-D9FF-75619AEC3BF5}"/>
              </a:ext>
            </a:extLst>
          </p:cNvPr>
          <p:cNvSpPr txBox="1">
            <a:spLocks noChangeArrowheads="1"/>
          </p:cNvSpPr>
          <p:nvPr/>
        </p:nvSpPr>
        <p:spPr bwMode="auto">
          <a:xfrm>
            <a:off x="646810" y="4363793"/>
            <a:ext cx="1180208"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1</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9" name="Text Box 1">
            <a:extLst>
              <a:ext uri="{FF2B5EF4-FFF2-40B4-BE49-F238E27FC236}">
                <a16:creationId xmlns:a16="http://schemas.microsoft.com/office/drawing/2014/main" id="{963E6985-1F14-CCAF-FC04-9C4A960B62A6}"/>
              </a:ext>
            </a:extLst>
          </p:cNvPr>
          <p:cNvSpPr txBox="1">
            <a:spLocks noChangeArrowheads="1"/>
          </p:cNvSpPr>
          <p:nvPr/>
        </p:nvSpPr>
        <p:spPr bwMode="auto">
          <a:xfrm>
            <a:off x="2267867" y="4363793"/>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2</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0" name="Text Box 6">
            <a:extLst>
              <a:ext uri="{FF2B5EF4-FFF2-40B4-BE49-F238E27FC236}">
                <a16:creationId xmlns:a16="http://schemas.microsoft.com/office/drawing/2014/main" id="{DD152A6C-B5EB-B523-E4DB-4283D79AD557}"/>
              </a:ext>
            </a:extLst>
          </p:cNvPr>
          <p:cNvSpPr txBox="1">
            <a:spLocks noChangeArrowheads="1"/>
          </p:cNvSpPr>
          <p:nvPr/>
        </p:nvSpPr>
        <p:spPr bwMode="auto">
          <a:xfrm>
            <a:off x="3845083" y="4350921"/>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3</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1" name="Text Box 2">
            <a:extLst>
              <a:ext uri="{FF2B5EF4-FFF2-40B4-BE49-F238E27FC236}">
                <a16:creationId xmlns:a16="http://schemas.microsoft.com/office/drawing/2014/main" id="{C0A45C71-888C-0792-EF04-73DF9AD67D81}"/>
              </a:ext>
            </a:extLst>
          </p:cNvPr>
          <p:cNvSpPr txBox="1">
            <a:spLocks noChangeArrowheads="1"/>
          </p:cNvSpPr>
          <p:nvPr/>
        </p:nvSpPr>
        <p:spPr bwMode="auto">
          <a:xfrm>
            <a:off x="5466139" y="4363793"/>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4</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2" name="Text Box 5">
            <a:extLst>
              <a:ext uri="{FF2B5EF4-FFF2-40B4-BE49-F238E27FC236}">
                <a16:creationId xmlns:a16="http://schemas.microsoft.com/office/drawing/2014/main" id="{796294CF-167A-28D0-BE2D-39A412B1511C}"/>
              </a:ext>
            </a:extLst>
          </p:cNvPr>
          <p:cNvSpPr txBox="1">
            <a:spLocks noChangeArrowheads="1"/>
          </p:cNvSpPr>
          <p:nvPr/>
        </p:nvSpPr>
        <p:spPr bwMode="auto">
          <a:xfrm>
            <a:off x="7088319" y="4363793"/>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5</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3" name="Text Box 3">
            <a:extLst>
              <a:ext uri="{FF2B5EF4-FFF2-40B4-BE49-F238E27FC236}">
                <a16:creationId xmlns:a16="http://schemas.microsoft.com/office/drawing/2014/main" id="{DE5232E2-2B2F-BFD7-8AE8-9D93A2748689}"/>
              </a:ext>
            </a:extLst>
          </p:cNvPr>
          <p:cNvSpPr txBox="1">
            <a:spLocks noChangeArrowheads="1"/>
          </p:cNvSpPr>
          <p:nvPr/>
        </p:nvSpPr>
        <p:spPr bwMode="auto">
          <a:xfrm>
            <a:off x="8710500" y="4363793"/>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6</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4" name="Text Box 4">
            <a:extLst>
              <a:ext uri="{FF2B5EF4-FFF2-40B4-BE49-F238E27FC236}">
                <a16:creationId xmlns:a16="http://schemas.microsoft.com/office/drawing/2014/main" id="{26DCD025-44B2-C40E-BAF4-4691C7929989}"/>
              </a:ext>
            </a:extLst>
          </p:cNvPr>
          <p:cNvSpPr txBox="1">
            <a:spLocks noChangeArrowheads="1"/>
          </p:cNvSpPr>
          <p:nvPr/>
        </p:nvSpPr>
        <p:spPr bwMode="auto">
          <a:xfrm>
            <a:off x="10286591" y="4366968"/>
            <a:ext cx="1180207" cy="445880"/>
          </a:xfrm>
          <a:prstGeom prst="rect">
            <a:avLst/>
          </a:prstGeom>
          <a:solidFill>
            <a:srgbClr val="C4F0BA"/>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a:ln>
                  <a:noFill/>
                </a:ln>
                <a:solidFill>
                  <a:srgbClr val="000000"/>
                </a:solidFill>
                <a:effectLst/>
                <a:latin typeface="Tenorite" panose="00000500000000000000" pitchFamily="2" charset="0"/>
                <a:ea typeface="Calibri" panose="020F0502020204030204" pitchFamily="34" charset="0"/>
                <a:cs typeface="Calibri Light" panose="020F0302020204030204" pitchFamily="34" charset="0"/>
              </a:rPr>
              <a:t>Sprint 7</a:t>
            </a:r>
            <a:endParaRPr kumimoji="0" lang="en-AU" altLang="en-US" sz="2400" b="0" i="0" u="none" strike="noStrike" cap="none" normalizeH="0" baseline="0">
              <a:ln>
                <a:noFill/>
              </a:ln>
              <a:solidFill>
                <a:schemeClr val="tx1"/>
              </a:solidFill>
              <a:effectLst/>
              <a:latin typeface="Arial" panose="020B0604020202020204" pitchFamily="34" charset="0"/>
            </a:endParaRPr>
          </a:p>
        </p:txBody>
      </p:sp>
      <p:sp>
        <p:nvSpPr>
          <p:cNvPr id="16" name="Left Brace 15">
            <a:extLst>
              <a:ext uri="{FF2B5EF4-FFF2-40B4-BE49-F238E27FC236}">
                <a16:creationId xmlns:a16="http://schemas.microsoft.com/office/drawing/2014/main" id="{D7DF19BB-671C-7D55-A2F9-4769E2953815}"/>
              </a:ext>
            </a:extLst>
          </p:cNvPr>
          <p:cNvSpPr/>
          <p:nvPr/>
        </p:nvSpPr>
        <p:spPr>
          <a:xfrm rot="16200000">
            <a:off x="2635565" y="2848111"/>
            <a:ext cx="365125" cy="4342636"/>
          </a:xfrm>
          <a:prstGeom prst="leftBrace">
            <a:avLst>
              <a:gd name="adj1" fmla="val 29462"/>
              <a:gd name="adj2" fmla="val 14533"/>
            </a:avLst>
          </a:prstGeom>
          <a:ln w="28575">
            <a:solidFill>
              <a:srgbClr val="CB33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0" name="Left Brace 19">
            <a:extLst>
              <a:ext uri="{FF2B5EF4-FFF2-40B4-BE49-F238E27FC236}">
                <a16:creationId xmlns:a16="http://schemas.microsoft.com/office/drawing/2014/main" id="{9550C5D1-FEFD-7B18-E091-8D0C9A2463D8}"/>
              </a:ext>
            </a:extLst>
          </p:cNvPr>
          <p:cNvSpPr/>
          <p:nvPr/>
        </p:nvSpPr>
        <p:spPr>
          <a:xfrm rot="16200000">
            <a:off x="4288336" y="2926644"/>
            <a:ext cx="409231" cy="4378481"/>
          </a:xfrm>
          <a:prstGeom prst="leftBrace">
            <a:avLst>
              <a:gd name="adj1" fmla="val 35388"/>
              <a:gd name="adj2" fmla="val 34515"/>
            </a:avLst>
          </a:prstGeom>
          <a:ln w="28575">
            <a:solidFill>
              <a:srgbClr val="FCA3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1" name="Left Brace 20">
            <a:extLst>
              <a:ext uri="{FF2B5EF4-FFF2-40B4-BE49-F238E27FC236}">
                <a16:creationId xmlns:a16="http://schemas.microsoft.com/office/drawing/2014/main" id="{36D0F08F-3D84-76BD-8907-021D282165C5}"/>
              </a:ext>
            </a:extLst>
          </p:cNvPr>
          <p:cNvSpPr/>
          <p:nvPr/>
        </p:nvSpPr>
        <p:spPr>
          <a:xfrm rot="16200000">
            <a:off x="7432842" y="2869201"/>
            <a:ext cx="409232" cy="4342636"/>
          </a:xfrm>
          <a:prstGeom prst="leftBrace">
            <a:avLst>
              <a:gd name="adj1" fmla="val 36917"/>
              <a:gd name="adj2" fmla="val 14190"/>
            </a:avLst>
          </a:prstGeom>
          <a:ln w="28575">
            <a:solidFill>
              <a:srgbClr val="CB33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2" name="Left Brace 21">
            <a:extLst>
              <a:ext uri="{FF2B5EF4-FFF2-40B4-BE49-F238E27FC236}">
                <a16:creationId xmlns:a16="http://schemas.microsoft.com/office/drawing/2014/main" id="{9CC60BD7-B549-CF03-0914-971C6D8C8FE7}"/>
              </a:ext>
            </a:extLst>
          </p:cNvPr>
          <p:cNvSpPr/>
          <p:nvPr/>
        </p:nvSpPr>
        <p:spPr>
          <a:xfrm rot="16200000">
            <a:off x="8304423" y="3741965"/>
            <a:ext cx="409232" cy="2763336"/>
          </a:xfrm>
          <a:prstGeom prst="leftBrace">
            <a:avLst>
              <a:gd name="adj1" fmla="val 25354"/>
              <a:gd name="adj2" fmla="val 40871"/>
            </a:avLst>
          </a:prstGeom>
          <a:ln w="28575">
            <a:solidFill>
              <a:srgbClr val="FCA3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3" name="Left Brace 22">
            <a:extLst>
              <a:ext uri="{FF2B5EF4-FFF2-40B4-BE49-F238E27FC236}">
                <a16:creationId xmlns:a16="http://schemas.microsoft.com/office/drawing/2014/main" id="{59E8EFAF-271B-4FD1-F86A-4BCFDD63C802}"/>
              </a:ext>
            </a:extLst>
          </p:cNvPr>
          <p:cNvSpPr/>
          <p:nvPr/>
        </p:nvSpPr>
        <p:spPr>
          <a:xfrm rot="16200000">
            <a:off x="9873558" y="3702137"/>
            <a:ext cx="445881" cy="2738358"/>
          </a:xfrm>
          <a:prstGeom prst="leftBrace">
            <a:avLst>
              <a:gd name="adj1" fmla="val 36917"/>
              <a:gd name="adj2" fmla="val 63803"/>
            </a:avLst>
          </a:prstGeom>
          <a:ln w="28575">
            <a:solidFill>
              <a:srgbClr val="0E5C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 name="TextBox 2">
            <a:extLst>
              <a:ext uri="{FF2B5EF4-FFF2-40B4-BE49-F238E27FC236}">
                <a16:creationId xmlns:a16="http://schemas.microsoft.com/office/drawing/2014/main" id="{884DFEBB-A044-1F54-9474-7A6DEF671584}"/>
              </a:ext>
            </a:extLst>
          </p:cNvPr>
          <p:cNvSpPr txBox="1"/>
          <p:nvPr/>
        </p:nvSpPr>
        <p:spPr>
          <a:xfrm>
            <a:off x="838200" y="1409592"/>
            <a:ext cx="4114800" cy="923330"/>
          </a:xfrm>
          <a:prstGeom prst="rect">
            <a:avLst/>
          </a:prstGeom>
          <a:noFill/>
        </p:spPr>
        <p:txBody>
          <a:bodyPr wrap="square">
            <a:spAutoFit/>
          </a:bodyPr>
          <a:lstStyle/>
          <a:p>
            <a:r>
              <a:rPr lang="en-AU" b="1" u="sng" dirty="0">
                <a:solidFill>
                  <a:srgbClr val="269A5D"/>
                </a:solidFill>
              </a:rPr>
              <a:t>PROGRAMS &amp; APPLICATIONS USED</a:t>
            </a:r>
          </a:p>
          <a:p>
            <a:pPr marL="285750" indent="-285750">
              <a:buFont typeface="Arial" panose="020B0604020202020204" pitchFamily="34" charset="0"/>
              <a:buChar char="•"/>
            </a:pPr>
            <a:r>
              <a:rPr lang="en-AU" dirty="0"/>
              <a:t>Python</a:t>
            </a:r>
          </a:p>
          <a:p>
            <a:pPr marL="285750" indent="-285750">
              <a:buFont typeface="Arial" panose="020B0604020202020204" pitchFamily="34" charset="0"/>
              <a:buChar char="•"/>
            </a:pPr>
            <a:r>
              <a:rPr lang="en-AU" dirty="0"/>
              <a:t>GitHub</a:t>
            </a:r>
          </a:p>
        </p:txBody>
      </p:sp>
      <p:sp>
        <p:nvSpPr>
          <p:cNvPr id="7" name="TextBox 6">
            <a:extLst>
              <a:ext uri="{FF2B5EF4-FFF2-40B4-BE49-F238E27FC236}">
                <a16:creationId xmlns:a16="http://schemas.microsoft.com/office/drawing/2014/main" id="{6BEEFAAA-FBC6-E3BF-CE62-A7B9D60B9D63}"/>
              </a:ext>
            </a:extLst>
          </p:cNvPr>
          <p:cNvSpPr txBox="1"/>
          <p:nvPr/>
        </p:nvSpPr>
        <p:spPr>
          <a:xfrm>
            <a:off x="6525039" y="1409592"/>
            <a:ext cx="4828763" cy="1477328"/>
          </a:xfrm>
          <a:prstGeom prst="rect">
            <a:avLst/>
          </a:prstGeom>
          <a:noFill/>
        </p:spPr>
        <p:txBody>
          <a:bodyPr wrap="square">
            <a:spAutoFit/>
          </a:bodyPr>
          <a:lstStyle/>
          <a:p>
            <a:r>
              <a:rPr lang="en-AU" b="1" u="sng" dirty="0">
                <a:solidFill>
                  <a:srgbClr val="269A5D"/>
                </a:solidFill>
              </a:rPr>
              <a:t>COMMUNICATION</a:t>
            </a:r>
          </a:p>
          <a:p>
            <a:pPr marL="285750" indent="-285750">
              <a:buFont typeface="Arial" panose="020B0604020202020204" pitchFamily="34" charset="0"/>
              <a:buChar char="•"/>
            </a:pPr>
            <a:r>
              <a:rPr lang="en-AU" dirty="0"/>
              <a:t>2 stand-ups per week:</a:t>
            </a:r>
          </a:p>
          <a:p>
            <a:pPr marL="742950" lvl="1" indent="-285750">
              <a:buFont typeface="Arial" panose="020B0604020202020204" pitchFamily="34" charset="0"/>
              <a:buChar char="•"/>
            </a:pPr>
            <a:r>
              <a:rPr lang="en-AU" dirty="0"/>
              <a:t>1 weekly in-person</a:t>
            </a:r>
          </a:p>
          <a:p>
            <a:pPr marL="742950" lvl="1" indent="-285750">
              <a:buFont typeface="Arial" panose="020B0604020202020204" pitchFamily="34" charset="0"/>
              <a:buChar char="•"/>
            </a:pPr>
            <a:r>
              <a:rPr lang="en-AU" dirty="0"/>
              <a:t>1 weekly zoom</a:t>
            </a:r>
          </a:p>
          <a:p>
            <a:pPr marL="285750" indent="-285750">
              <a:buFont typeface="Arial" panose="020B0604020202020204" pitchFamily="34" charset="0"/>
              <a:buChar char="•"/>
            </a:pPr>
            <a:r>
              <a:rPr lang="en-AU" dirty="0"/>
              <a:t>Regular updates via Teams and Messenger</a:t>
            </a:r>
          </a:p>
        </p:txBody>
      </p:sp>
      <p:sp>
        <p:nvSpPr>
          <p:cNvPr id="15" name="TextBox 14">
            <a:extLst>
              <a:ext uri="{FF2B5EF4-FFF2-40B4-BE49-F238E27FC236}">
                <a16:creationId xmlns:a16="http://schemas.microsoft.com/office/drawing/2014/main" id="{5CB02B82-315C-D0E1-21AB-D2A06A9A851A}"/>
              </a:ext>
            </a:extLst>
          </p:cNvPr>
          <p:cNvSpPr txBox="1"/>
          <p:nvPr/>
        </p:nvSpPr>
        <p:spPr>
          <a:xfrm>
            <a:off x="838200" y="3479467"/>
            <a:ext cx="4114800" cy="646331"/>
          </a:xfrm>
          <a:prstGeom prst="rect">
            <a:avLst/>
          </a:prstGeom>
          <a:noFill/>
        </p:spPr>
        <p:txBody>
          <a:bodyPr wrap="square">
            <a:spAutoFit/>
          </a:bodyPr>
          <a:lstStyle/>
          <a:p>
            <a:r>
              <a:rPr lang="en-AU" b="1" u="sng" dirty="0">
                <a:solidFill>
                  <a:srgbClr val="269A5D"/>
                </a:solidFill>
              </a:rPr>
              <a:t>TIMELINE</a:t>
            </a:r>
          </a:p>
          <a:p>
            <a:pPr marL="285750" indent="-285750">
              <a:buFont typeface="Arial" panose="020B0604020202020204" pitchFamily="34" charset="0"/>
              <a:buChar char="•"/>
            </a:pPr>
            <a:r>
              <a:rPr lang="en-AU" dirty="0"/>
              <a:t>Duration: 6 weeks (thus far)</a:t>
            </a:r>
          </a:p>
        </p:txBody>
      </p:sp>
      <p:pic>
        <p:nvPicPr>
          <p:cNvPr id="18" name="Picture 17">
            <a:extLst>
              <a:ext uri="{FF2B5EF4-FFF2-40B4-BE49-F238E27FC236}">
                <a16:creationId xmlns:a16="http://schemas.microsoft.com/office/drawing/2014/main" id="{B08FACDC-4C4E-24EC-913B-3277D32F7735}"/>
              </a:ext>
            </a:extLst>
          </p:cNvPr>
          <p:cNvPicPr>
            <a:picLocks noChangeAspect="1"/>
          </p:cNvPicPr>
          <p:nvPr/>
        </p:nvPicPr>
        <p:blipFill rotWithShape="1">
          <a:blip r:embed="rId3"/>
          <a:srcRect l="25708" t="12094" r="23907" b="13121"/>
          <a:stretch/>
        </p:blipFill>
        <p:spPr>
          <a:xfrm>
            <a:off x="4557628" y="1411054"/>
            <a:ext cx="863636" cy="840741"/>
          </a:xfrm>
          <a:prstGeom prst="rect">
            <a:avLst/>
          </a:prstGeom>
        </p:spPr>
      </p:pic>
      <p:pic>
        <p:nvPicPr>
          <p:cNvPr id="24" name="Picture 23">
            <a:extLst>
              <a:ext uri="{FF2B5EF4-FFF2-40B4-BE49-F238E27FC236}">
                <a16:creationId xmlns:a16="http://schemas.microsoft.com/office/drawing/2014/main" id="{2FF9B82B-78D5-E6BD-2CF7-1C069E824579}"/>
              </a:ext>
            </a:extLst>
          </p:cNvPr>
          <p:cNvPicPr>
            <a:picLocks noChangeAspect="1"/>
          </p:cNvPicPr>
          <p:nvPr/>
        </p:nvPicPr>
        <p:blipFill rotWithShape="1">
          <a:blip r:embed="rId4"/>
          <a:srcRect l="7500" t="6369" r="56764" b="6914"/>
          <a:stretch/>
        </p:blipFill>
        <p:spPr>
          <a:xfrm>
            <a:off x="4642976" y="2346436"/>
            <a:ext cx="692939" cy="840741"/>
          </a:xfrm>
          <a:prstGeom prst="rect">
            <a:avLst/>
          </a:prstGeom>
        </p:spPr>
      </p:pic>
      <p:pic>
        <p:nvPicPr>
          <p:cNvPr id="29" name="Picture 28">
            <a:extLst>
              <a:ext uri="{FF2B5EF4-FFF2-40B4-BE49-F238E27FC236}">
                <a16:creationId xmlns:a16="http://schemas.microsoft.com/office/drawing/2014/main" id="{B75A0DD9-CB99-8452-E54A-7208880A1A30}"/>
              </a:ext>
            </a:extLst>
          </p:cNvPr>
          <p:cNvPicPr>
            <a:picLocks noChangeAspect="1"/>
          </p:cNvPicPr>
          <p:nvPr/>
        </p:nvPicPr>
        <p:blipFill rotWithShape="1">
          <a:blip r:embed="rId5"/>
          <a:srcRect l="31269" t="14585" r="30819" b="14065"/>
          <a:stretch/>
        </p:blipFill>
        <p:spPr>
          <a:xfrm>
            <a:off x="5666962" y="1409592"/>
            <a:ext cx="687743" cy="679509"/>
          </a:xfrm>
          <a:prstGeom prst="rect">
            <a:avLst/>
          </a:prstGeom>
        </p:spPr>
      </p:pic>
      <p:pic>
        <p:nvPicPr>
          <p:cNvPr id="30" name="Picture 29">
            <a:extLst>
              <a:ext uri="{FF2B5EF4-FFF2-40B4-BE49-F238E27FC236}">
                <a16:creationId xmlns:a16="http://schemas.microsoft.com/office/drawing/2014/main" id="{51E7C59C-7A2F-8380-0CD8-7217C84FBE8D}"/>
              </a:ext>
            </a:extLst>
          </p:cNvPr>
          <p:cNvPicPr>
            <a:picLocks noChangeAspect="1"/>
          </p:cNvPicPr>
          <p:nvPr/>
        </p:nvPicPr>
        <p:blipFill rotWithShape="1">
          <a:blip r:embed="rId6"/>
          <a:srcRect l="30626" t="12488" r="29403" b="11806"/>
          <a:stretch/>
        </p:blipFill>
        <p:spPr>
          <a:xfrm>
            <a:off x="5666962" y="2177030"/>
            <a:ext cx="687743" cy="683852"/>
          </a:xfrm>
          <a:prstGeom prst="rect">
            <a:avLst/>
          </a:prstGeom>
        </p:spPr>
      </p:pic>
      <p:pic>
        <p:nvPicPr>
          <p:cNvPr id="31" name="Picture 30">
            <a:extLst>
              <a:ext uri="{FF2B5EF4-FFF2-40B4-BE49-F238E27FC236}">
                <a16:creationId xmlns:a16="http://schemas.microsoft.com/office/drawing/2014/main" id="{CA035326-FF42-14C7-2626-D0E3BF219C0C}"/>
              </a:ext>
            </a:extLst>
          </p:cNvPr>
          <p:cNvPicPr>
            <a:picLocks noChangeAspect="1"/>
          </p:cNvPicPr>
          <p:nvPr/>
        </p:nvPicPr>
        <p:blipFill rotWithShape="1">
          <a:blip r:embed="rId7"/>
          <a:srcRect l="30892" t="11839" r="30285" b="12335"/>
          <a:stretch/>
        </p:blipFill>
        <p:spPr>
          <a:xfrm>
            <a:off x="5666961" y="2975349"/>
            <a:ext cx="687743" cy="671631"/>
          </a:xfrm>
          <a:prstGeom prst="rect">
            <a:avLst/>
          </a:prstGeom>
        </p:spPr>
      </p:pic>
    </p:spTree>
    <p:extLst>
      <p:ext uri="{BB962C8B-B14F-4D97-AF65-F5344CB8AC3E}">
        <p14:creationId xmlns:p14="http://schemas.microsoft.com/office/powerpoint/2010/main" val="304034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6" grpId="0" animBg="1"/>
      <p:bldP spid="27" grpId="0" animBg="1"/>
      <p:bldP spid="28" grpId="0" animBg="1"/>
      <p:bldP spid="8" grpId="0" animBg="1"/>
      <p:bldP spid="9" grpId="0" animBg="1"/>
      <p:bldP spid="10" grpId="0" animBg="1"/>
      <p:bldP spid="11" grpId="0" animBg="1"/>
      <p:bldP spid="12" grpId="0" animBg="1"/>
      <p:bldP spid="13" grpId="0" animBg="1"/>
      <p:bldP spid="14" grpId="0" animBg="1"/>
      <p:bldP spid="16" grpId="0" animBg="1"/>
      <p:bldP spid="20" grpId="0" animBg="1"/>
      <p:bldP spid="21" grpId="0" animBg="1"/>
      <p:bldP spid="22" grpId="0" animBg="1"/>
      <p:bldP spid="23" grpId="0" animBg="1"/>
      <p:bldP spid="3" grpId="0"/>
      <p:bldP spid="7"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a:xfrm>
            <a:off x="838200" y="2966830"/>
            <a:ext cx="4620584" cy="1326875"/>
          </a:xfrm>
        </p:spPr>
        <p:txBody>
          <a:bodyPr vert="horz" lIns="91440" tIns="45720" rIns="91440" bIns="45720" rtlCol="0" anchor="b">
            <a:normAutofit/>
          </a:bodyPr>
          <a:lstStyle/>
          <a:p>
            <a:pPr algn="l"/>
            <a:r>
              <a:rPr lang="en-US" sz="4400" b="1" cap="none" dirty="0"/>
              <a:t>ACQUISITION OF DATA</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tint val="75000"/>
                  </a:prstClr>
                </a:solidFill>
                <a:latin typeface="+mj-lt"/>
              </a:rPr>
              <a:t>2023</a:t>
            </a:r>
          </a:p>
        </p:txBody>
      </p:sp>
      <p:pic>
        <p:nvPicPr>
          <p:cNvPr id="3" name="Picture 2" descr="Gallery of UNStudio Named Winner of Landmark Melbourne Skyscraper Competition - 1">
            <a:extLst>
              <a:ext uri="{FF2B5EF4-FFF2-40B4-BE49-F238E27FC236}">
                <a16:creationId xmlns:a16="http://schemas.microsoft.com/office/drawing/2014/main" id="{BE1E5AA1-4133-A520-288A-DFA4D175FC34}"/>
              </a:ext>
            </a:extLst>
          </p:cNvPr>
          <p:cNvPicPr>
            <a:picLocks noChangeAspect="1"/>
          </p:cNvPicPr>
          <p:nvPr/>
        </p:nvPicPr>
        <p:blipFill rotWithShape="1">
          <a:blip r:embed="rId3"/>
          <a:srcRect l="3479" r="957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5</a:t>
            </a:fld>
            <a:endParaRPr lang="en-US" dirty="0">
              <a:solidFill>
                <a:srgbClr val="FFFFFF"/>
              </a:solidFill>
              <a:latin typeface="+mj-lt"/>
            </a:endParaRPr>
          </a:p>
        </p:txBody>
      </p:sp>
    </p:spTree>
    <p:extLst>
      <p:ext uri="{BB962C8B-B14F-4D97-AF65-F5344CB8AC3E}">
        <p14:creationId xmlns:p14="http://schemas.microsoft.com/office/powerpoint/2010/main" val="92780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p:txBody>
          <a:bodyPr>
            <a:normAutofit/>
          </a:bodyPr>
          <a:lstStyle/>
          <a:p>
            <a:r>
              <a:rPr lang="en-AU" b="1" cap="none" dirty="0"/>
              <a:t>ACQUISITION OF DATA</a:t>
            </a:r>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p:txBody>
          <a:bodyPr/>
          <a:lstStyle/>
          <a:p>
            <a:r>
              <a:rPr lang="en-US"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8" name="TextBox 7">
            <a:extLst>
              <a:ext uri="{FF2B5EF4-FFF2-40B4-BE49-F238E27FC236}">
                <a16:creationId xmlns:a16="http://schemas.microsoft.com/office/drawing/2014/main" id="{76E735F9-DE0A-435C-80F5-87A145FF9CBB}"/>
              </a:ext>
            </a:extLst>
          </p:cNvPr>
          <p:cNvSpPr txBox="1"/>
          <p:nvPr/>
        </p:nvSpPr>
        <p:spPr>
          <a:xfrm>
            <a:off x="838200" y="1409592"/>
            <a:ext cx="4114800" cy="2862322"/>
          </a:xfrm>
          <a:prstGeom prst="rect">
            <a:avLst/>
          </a:prstGeom>
          <a:noFill/>
        </p:spPr>
        <p:txBody>
          <a:bodyPr wrap="square">
            <a:spAutoFit/>
          </a:bodyPr>
          <a:lstStyle/>
          <a:p>
            <a:r>
              <a:rPr lang="en-AU" b="1" u="sng" dirty="0">
                <a:solidFill>
                  <a:srgbClr val="CB3323"/>
                </a:solidFill>
              </a:rPr>
              <a:t>RENTAL DATA</a:t>
            </a:r>
          </a:p>
          <a:p>
            <a:r>
              <a:rPr lang="en-AU" b="1" i="1" dirty="0"/>
              <a:t>Sources: </a:t>
            </a:r>
            <a:r>
              <a:rPr lang="en-US" sz="1800" dirty="0"/>
              <a:t>Scraped from 	</a:t>
            </a:r>
            <a:r>
              <a:rPr lang="en-US" sz="1800" b="1" dirty="0"/>
              <a:t>domain.com.au</a:t>
            </a:r>
          </a:p>
          <a:p>
            <a:endParaRPr lang="en-US" b="1" i="1" dirty="0"/>
          </a:p>
          <a:p>
            <a:r>
              <a:rPr lang="en-US" b="1" i="1" dirty="0"/>
              <a:t>Size: </a:t>
            </a:r>
            <a:r>
              <a:rPr lang="en-US" sz="1800" dirty="0"/>
              <a:t>~ 1,000,000 rows</a:t>
            </a:r>
          </a:p>
          <a:p>
            <a:pPr marL="342900" indent="-342900"/>
            <a:r>
              <a:rPr lang="en-US" sz="1800" b="1" i="1" dirty="0"/>
              <a:t>Time range</a:t>
            </a:r>
            <a:r>
              <a:rPr lang="en-US" b="1" i="1" dirty="0"/>
              <a:t>: </a:t>
            </a:r>
            <a:r>
              <a:rPr lang="en-US" sz="1800" dirty="0"/>
              <a:t>2017 – 2023</a:t>
            </a:r>
            <a:endParaRPr lang="en-AU" dirty="0"/>
          </a:p>
          <a:p>
            <a:endParaRPr lang="en-AU" dirty="0"/>
          </a:p>
          <a:p>
            <a:r>
              <a:rPr lang="en-AU" b="1" i="1" dirty="0"/>
              <a:t>Internal Features</a:t>
            </a:r>
          </a:p>
          <a:p>
            <a:pPr marL="285750" indent="-285750">
              <a:buFont typeface="Arial" panose="020B0604020202020204" pitchFamily="34" charset="0"/>
              <a:buChar char="•"/>
            </a:pPr>
            <a:r>
              <a:rPr lang="en-AU" dirty="0"/>
              <a:t>Features relating to properties (</a:t>
            </a:r>
            <a:r>
              <a:rPr lang="en-AU" dirty="0" err="1"/>
              <a:t>eg.</a:t>
            </a:r>
            <a:r>
              <a:rPr lang="en-AU" dirty="0"/>
              <a:t> No. of rooms, no. of bathrooms, etc.)</a:t>
            </a:r>
          </a:p>
        </p:txBody>
      </p:sp>
      <p:sp>
        <p:nvSpPr>
          <p:cNvPr id="3" name="TextBox 2">
            <a:extLst>
              <a:ext uri="{FF2B5EF4-FFF2-40B4-BE49-F238E27FC236}">
                <a16:creationId xmlns:a16="http://schemas.microsoft.com/office/drawing/2014/main" id="{A38E2E64-A179-3163-6729-764A4B48A55D}"/>
              </a:ext>
            </a:extLst>
          </p:cNvPr>
          <p:cNvSpPr txBox="1"/>
          <p:nvPr/>
        </p:nvSpPr>
        <p:spPr>
          <a:xfrm>
            <a:off x="5146813" y="1409592"/>
            <a:ext cx="6206987" cy="2585323"/>
          </a:xfrm>
          <a:prstGeom prst="rect">
            <a:avLst/>
          </a:prstGeom>
          <a:noFill/>
        </p:spPr>
        <p:txBody>
          <a:bodyPr wrap="square">
            <a:spAutoFit/>
          </a:bodyPr>
          <a:lstStyle/>
          <a:p>
            <a:r>
              <a:rPr lang="en-AU" b="1" u="sng" dirty="0">
                <a:solidFill>
                  <a:srgbClr val="1BB0BB"/>
                </a:solidFill>
              </a:rPr>
              <a:t>INFRASTRUCTURE DATA</a:t>
            </a:r>
          </a:p>
          <a:p>
            <a:r>
              <a:rPr lang="en-AU" b="1" i="1" dirty="0"/>
              <a:t>Sources: </a:t>
            </a:r>
            <a:r>
              <a:rPr lang="en-AU" dirty="0"/>
              <a:t>Scraped and collected from many different sources</a:t>
            </a:r>
            <a:endParaRPr lang="en-AU" i="1" dirty="0"/>
          </a:p>
          <a:p>
            <a:endParaRPr lang="en-AU" b="1" i="1" dirty="0"/>
          </a:p>
          <a:p>
            <a:r>
              <a:rPr lang="en-AU" b="1" i="1" dirty="0"/>
              <a:t>External Features</a:t>
            </a:r>
          </a:p>
          <a:p>
            <a:pPr marL="285750" indent="-285750">
              <a:buFont typeface="Arial" panose="020B0604020202020204" pitchFamily="34" charset="0"/>
              <a:buChar char="•"/>
            </a:pPr>
            <a:r>
              <a:rPr lang="en-AU" dirty="0"/>
              <a:t>Schools</a:t>
            </a:r>
          </a:p>
          <a:p>
            <a:pPr marL="285750" indent="-285750">
              <a:buFont typeface="Arial" panose="020B0604020202020204" pitchFamily="34" charset="0"/>
              <a:buChar char="•"/>
            </a:pPr>
            <a:r>
              <a:rPr lang="en-AU" dirty="0"/>
              <a:t>Hospitals</a:t>
            </a:r>
          </a:p>
          <a:p>
            <a:pPr marL="285750" indent="-285750">
              <a:buFont typeface="Arial" panose="020B0604020202020204" pitchFamily="34" charset="0"/>
              <a:buChar char="•"/>
            </a:pPr>
            <a:r>
              <a:rPr lang="en-US" sz="1800" dirty="0">
                <a:latin typeface="Tenorite"/>
                <a:cs typeface="Arial"/>
              </a:rPr>
              <a:t>Public transport stops (bus, tram, train)</a:t>
            </a:r>
          </a:p>
          <a:p>
            <a:pPr marL="285750" indent="-285750">
              <a:buFont typeface="Arial" panose="020B0604020202020204" pitchFamily="34" charset="0"/>
              <a:buChar char="•"/>
            </a:pPr>
            <a:r>
              <a:rPr lang="en-US" sz="1800" dirty="0">
                <a:latin typeface="Tenorite"/>
                <a:cs typeface="Arial"/>
              </a:rPr>
              <a:t>Open space (parks, forests, etc.)</a:t>
            </a:r>
          </a:p>
          <a:p>
            <a:pPr marL="285750" indent="-285750">
              <a:buFont typeface="Arial" panose="020B0604020202020204" pitchFamily="34" charset="0"/>
              <a:buChar char="•"/>
            </a:pPr>
            <a:r>
              <a:rPr lang="en-US" sz="1800" dirty="0">
                <a:latin typeface="Tenorite"/>
                <a:cs typeface="Arial"/>
              </a:rPr>
              <a:t>Distance to CBD (from each property)</a:t>
            </a:r>
            <a:endParaRPr lang="en-AU" dirty="0"/>
          </a:p>
        </p:txBody>
      </p:sp>
      <p:sp>
        <p:nvSpPr>
          <p:cNvPr id="7" name="TextBox 6">
            <a:extLst>
              <a:ext uri="{FF2B5EF4-FFF2-40B4-BE49-F238E27FC236}">
                <a16:creationId xmlns:a16="http://schemas.microsoft.com/office/drawing/2014/main" id="{8F7A8F9B-2785-379A-95D7-190DA5ADBBEE}"/>
              </a:ext>
            </a:extLst>
          </p:cNvPr>
          <p:cNvSpPr txBox="1"/>
          <p:nvPr/>
        </p:nvSpPr>
        <p:spPr>
          <a:xfrm>
            <a:off x="5146812" y="4159970"/>
            <a:ext cx="6206987" cy="2031325"/>
          </a:xfrm>
          <a:prstGeom prst="rect">
            <a:avLst/>
          </a:prstGeom>
          <a:noFill/>
        </p:spPr>
        <p:txBody>
          <a:bodyPr wrap="square">
            <a:spAutoFit/>
          </a:bodyPr>
          <a:lstStyle/>
          <a:p>
            <a:r>
              <a:rPr lang="en-AU" b="1" u="sng" dirty="0">
                <a:solidFill>
                  <a:srgbClr val="269A5D"/>
                </a:solidFill>
              </a:rPr>
              <a:t>CENSUS DATA</a:t>
            </a:r>
          </a:p>
          <a:p>
            <a:r>
              <a:rPr lang="en-AU" b="1" i="1" dirty="0"/>
              <a:t>Sources: </a:t>
            </a:r>
            <a:r>
              <a:rPr lang="en-AU" dirty="0"/>
              <a:t>Collected from </a:t>
            </a:r>
            <a:r>
              <a:rPr lang="en-AU" b="1" dirty="0"/>
              <a:t>ABS</a:t>
            </a:r>
            <a:endParaRPr lang="en-AU" b="1" i="1" dirty="0"/>
          </a:p>
          <a:p>
            <a:endParaRPr lang="en-AU" b="1" i="1" dirty="0"/>
          </a:p>
          <a:p>
            <a:r>
              <a:rPr lang="en-AU" b="1" i="1" dirty="0"/>
              <a:t>External Features</a:t>
            </a:r>
          </a:p>
          <a:p>
            <a:pPr marL="342900" indent="-342900">
              <a:lnSpc>
                <a:spcPct val="100000"/>
              </a:lnSpc>
              <a:buFont typeface="Arial,Sans-Serif"/>
              <a:buChar char="•"/>
            </a:pPr>
            <a:r>
              <a:rPr lang="en-US" sz="1800" dirty="0">
                <a:latin typeface="Tenorite"/>
                <a:cs typeface="Arial"/>
              </a:rPr>
              <a:t>Population by postcode</a:t>
            </a:r>
          </a:p>
          <a:p>
            <a:pPr marL="342900" indent="-342900">
              <a:lnSpc>
                <a:spcPct val="100000"/>
              </a:lnSpc>
              <a:buFont typeface="Arial,Sans-Serif"/>
              <a:buChar char="•"/>
            </a:pPr>
            <a:r>
              <a:rPr lang="en-US" sz="1800" dirty="0">
                <a:latin typeface="Tenorite"/>
                <a:cs typeface="Arial"/>
              </a:rPr>
              <a:t>Median Income by postcode</a:t>
            </a:r>
          </a:p>
          <a:p>
            <a:pPr marL="342900" indent="-342900">
              <a:lnSpc>
                <a:spcPct val="100000"/>
              </a:lnSpc>
              <a:buFont typeface="Arial,Sans-Serif"/>
              <a:buChar char="•"/>
            </a:pPr>
            <a:r>
              <a:rPr lang="en-US" sz="1800" dirty="0">
                <a:latin typeface="Tenorite"/>
                <a:cs typeface="Arial"/>
              </a:rPr>
              <a:t>Crime rate by postcode</a:t>
            </a:r>
          </a:p>
        </p:txBody>
      </p:sp>
    </p:spTree>
    <p:extLst>
      <p:ext uri="{BB962C8B-B14F-4D97-AF65-F5344CB8AC3E}">
        <p14:creationId xmlns:p14="http://schemas.microsoft.com/office/powerpoint/2010/main" val="267652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a:xfrm>
            <a:off x="890338" y="2966706"/>
            <a:ext cx="3734014" cy="1311966"/>
          </a:xfrm>
        </p:spPr>
        <p:txBody>
          <a:bodyPr vert="horz" lIns="91440" tIns="45720" rIns="91440" bIns="45720" rtlCol="0" anchor="b">
            <a:normAutofit/>
          </a:bodyPr>
          <a:lstStyle/>
          <a:p>
            <a:pPr algn="l"/>
            <a:r>
              <a:rPr lang="en-US" sz="4400" b="1" cap="none" dirty="0"/>
              <a:t>DATA PIPELINE</a:t>
            </a:r>
          </a:p>
        </p:txBody>
      </p:sp>
      <p:sp>
        <p:nvSpPr>
          <p:cNvPr id="3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056EB30-A85C-4C6F-9976-0E9F5277684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tint val="75000"/>
                  </a:prstClr>
                </a:solidFill>
                <a:latin typeface="+mj-lt"/>
              </a:rPr>
              <a:t>2023</a:t>
            </a:r>
          </a:p>
        </p:txBody>
      </p:sp>
      <p:pic>
        <p:nvPicPr>
          <p:cNvPr id="5" name="Picture 4" descr="Generate me an image of data pipeline in a futuristic way, showing the modern of technology. Don't make the components of the pipeline too complicated as i'll put it in the introductory slide">
            <a:extLst>
              <a:ext uri="{FF2B5EF4-FFF2-40B4-BE49-F238E27FC236}">
                <a16:creationId xmlns:a16="http://schemas.microsoft.com/office/drawing/2014/main" id="{9651D4C8-0D98-BB3A-0111-A1DAE5515A87}"/>
              </a:ext>
            </a:extLst>
          </p:cNvPr>
          <p:cNvPicPr>
            <a:picLocks noChangeAspect="1"/>
          </p:cNvPicPr>
          <p:nvPr/>
        </p:nvPicPr>
        <p:blipFill rotWithShape="1">
          <a:blip r:embed="rId3"/>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mj-lt"/>
              </a:rPr>
              <a:pPr>
                <a:spcAft>
                  <a:spcPts val="600"/>
                </a:spcAft>
                <a:defRPr/>
              </a:pPr>
              <a:t>7</a:t>
            </a:fld>
            <a:endParaRPr lang="en-US" dirty="0">
              <a:solidFill>
                <a:srgbClr val="FFFFFF"/>
              </a:solidFill>
              <a:latin typeface="+mj-lt"/>
            </a:endParaRPr>
          </a:p>
        </p:txBody>
      </p:sp>
    </p:spTree>
    <p:extLst>
      <p:ext uri="{BB962C8B-B14F-4D97-AF65-F5344CB8AC3E}">
        <p14:creationId xmlns:p14="http://schemas.microsoft.com/office/powerpoint/2010/main" val="78716385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134303"/>
            <a:ext cx="10515600" cy="1091102"/>
          </a:xfrm>
        </p:spPr>
        <p:txBody>
          <a:bodyPr/>
          <a:lstStyle/>
          <a:p>
            <a:r>
              <a:rPr lang="en-US" b="1">
                <a:latin typeface="Tenorite Bold"/>
              </a:rPr>
              <a:t>Data pipeline</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746424827"/>
              </p:ext>
            </p:extLst>
          </p:nvPr>
        </p:nvGraphicFramePr>
        <p:xfrm>
          <a:off x="838200" y="680925"/>
          <a:ext cx="10515600" cy="3744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2023</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pPr>
              <a:spcAft>
                <a:spcPts val="600"/>
              </a:spcAft>
            </a:pPr>
            <a:r>
              <a:rPr lang="en-US" kern="1200" dirty="0"/>
              <a:t>Suburban Dreams: The Rise of the Rental Market</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a:p>
        </p:txBody>
      </p:sp>
      <p:pic>
        <p:nvPicPr>
          <p:cNvPr id="4" name="Picture 3">
            <a:extLst>
              <a:ext uri="{FF2B5EF4-FFF2-40B4-BE49-F238E27FC236}">
                <a16:creationId xmlns:a16="http://schemas.microsoft.com/office/drawing/2014/main" id="{CEE47AF8-AF6C-4354-90CF-B48977975779}"/>
              </a:ext>
            </a:extLst>
          </p:cNvPr>
          <p:cNvPicPr>
            <a:picLocks noChangeAspect="1"/>
          </p:cNvPicPr>
          <p:nvPr/>
        </p:nvPicPr>
        <p:blipFill>
          <a:blip r:embed="rId8"/>
          <a:stretch>
            <a:fillRect/>
          </a:stretch>
        </p:blipFill>
        <p:spPr>
          <a:xfrm>
            <a:off x="6399028" y="4005426"/>
            <a:ext cx="3620917" cy="2342337"/>
          </a:xfrm>
          <a:prstGeom prst="rect">
            <a:avLst/>
          </a:prstGeom>
        </p:spPr>
      </p:pic>
      <p:pic>
        <p:nvPicPr>
          <p:cNvPr id="9" name="Picture 8" descr="A graph with numbers and lines&#10;&#10;Description automatically generated">
            <a:extLst>
              <a:ext uri="{FF2B5EF4-FFF2-40B4-BE49-F238E27FC236}">
                <a16:creationId xmlns:a16="http://schemas.microsoft.com/office/drawing/2014/main" id="{075C7D08-12A1-4372-A2EF-1C33FF9CCAFC}"/>
              </a:ext>
            </a:extLst>
          </p:cNvPr>
          <p:cNvPicPr>
            <a:picLocks noChangeAspect="1"/>
          </p:cNvPicPr>
          <p:nvPr/>
        </p:nvPicPr>
        <p:blipFill>
          <a:blip r:embed="rId9"/>
          <a:stretch>
            <a:fillRect/>
          </a:stretch>
        </p:blipFill>
        <p:spPr>
          <a:xfrm>
            <a:off x="2533413" y="3881628"/>
            <a:ext cx="2743200" cy="2589935"/>
          </a:xfrm>
          <a:prstGeom prst="rect">
            <a:avLst/>
          </a:prstGeom>
        </p:spPr>
      </p:pic>
    </p:spTree>
    <p:extLst>
      <p:ext uri="{BB962C8B-B14F-4D97-AF65-F5344CB8AC3E}">
        <p14:creationId xmlns:p14="http://schemas.microsoft.com/office/powerpoint/2010/main" val="19505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B651-A657-4148-9457-E3F54ABE0690}"/>
              </a:ext>
            </a:extLst>
          </p:cNvPr>
          <p:cNvSpPr>
            <a:spLocks noGrp="1"/>
          </p:cNvSpPr>
          <p:nvPr>
            <p:ph type="title"/>
          </p:nvPr>
        </p:nvSpPr>
        <p:spPr>
          <a:xfrm>
            <a:off x="1885156" y="384177"/>
            <a:ext cx="8421688" cy="1325563"/>
          </a:xfrm>
        </p:spPr>
        <p:txBody>
          <a:bodyPr vert="horz" lIns="91440" tIns="45720" rIns="91440" bIns="45720" rtlCol="0" anchor="ctr">
            <a:normAutofit/>
          </a:bodyPr>
          <a:lstStyle/>
          <a:p>
            <a:r>
              <a:rPr lang="en-US" b="1" kern="1200" cap="none"/>
              <a:t>MODELLING</a:t>
            </a:r>
          </a:p>
        </p:txBody>
      </p:sp>
      <p:pic>
        <p:nvPicPr>
          <p:cNvPr id="2050" name="Picture 2" descr="The 10 Statistical Techniques Data Scientists Need to Master Machine Learning Deep Learning ...">
            <a:extLst>
              <a:ext uri="{FF2B5EF4-FFF2-40B4-BE49-F238E27FC236}">
                <a16:creationId xmlns:a16="http://schemas.microsoft.com/office/drawing/2014/main" id="{9015EDB9-AAAA-4146-8BCD-BCFFBAF1E4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5218" y="3241586"/>
            <a:ext cx="3677952" cy="2776853"/>
          </a:xfrm>
          <a:prstGeom prst="rect">
            <a:avLst/>
          </a:prstGeom>
          <a:solidFill>
            <a:srgbClr val="FFFFFF"/>
          </a:solidFill>
        </p:spPr>
      </p:pic>
      <p:sp>
        <p:nvSpPr>
          <p:cNvPr id="2063" name="Date Placeholder 8">
            <a:extLst>
              <a:ext uri="{FF2B5EF4-FFF2-40B4-BE49-F238E27FC236}">
                <a16:creationId xmlns:a16="http://schemas.microsoft.com/office/drawing/2014/main" id="{D96ED255-6C25-C99F-767E-F1570F4AA882}"/>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DA36B12B-D489-4D9A-AB01-45BD301B946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t>Suburban Dreams: The Rise of the Rental Market</a:t>
            </a:r>
          </a:p>
        </p:txBody>
      </p:sp>
      <p:sp>
        <p:nvSpPr>
          <p:cNvPr id="6" name="Slide Number Placeholder 5">
            <a:extLst>
              <a:ext uri="{FF2B5EF4-FFF2-40B4-BE49-F238E27FC236}">
                <a16:creationId xmlns:a16="http://schemas.microsoft.com/office/drawing/2014/main" id="{FA326331-716A-47FC-9515-6559F442704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9</a:t>
            </a:fld>
            <a:endParaRPr lang="en-US"/>
          </a:p>
        </p:txBody>
      </p:sp>
      <p:graphicFrame>
        <p:nvGraphicFramePr>
          <p:cNvPr id="59" name="Content Placeholder 6">
            <a:extLst>
              <a:ext uri="{FF2B5EF4-FFF2-40B4-BE49-F238E27FC236}">
                <a16:creationId xmlns:a16="http://schemas.microsoft.com/office/drawing/2014/main" id="{A69701C4-A79F-45DB-8A26-816C6167A974}"/>
              </a:ext>
            </a:extLst>
          </p:cNvPr>
          <p:cNvGraphicFramePr>
            <a:graphicFrameLocks/>
          </p:cNvGraphicFramePr>
          <p:nvPr>
            <p:extLst>
              <p:ext uri="{D42A27DB-BD31-4B8C-83A1-F6EECF244321}">
                <p14:modId xmlns:p14="http://schemas.microsoft.com/office/powerpoint/2010/main" val="139451911"/>
              </p:ext>
            </p:extLst>
          </p:nvPr>
        </p:nvGraphicFramePr>
        <p:xfrm>
          <a:off x="6883815" y="3289657"/>
          <a:ext cx="3098385" cy="2528060"/>
        </p:xfrm>
        <a:graphic>
          <a:graphicData uri="http://schemas.openxmlformats.org/drawingml/2006/table">
            <a:tbl>
              <a:tblPr/>
              <a:tblGrid>
                <a:gridCol w="1032795">
                  <a:extLst>
                    <a:ext uri="{9D8B030D-6E8A-4147-A177-3AD203B41FA5}">
                      <a16:colId xmlns:a16="http://schemas.microsoft.com/office/drawing/2014/main" val="1722918207"/>
                    </a:ext>
                  </a:extLst>
                </a:gridCol>
                <a:gridCol w="1032795">
                  <a:extLst>
                    <a:ext uri="{9D8B030D-6E8A-4147-A177-3AD203B41FA5}">
                      <a16:colId xmlns:a16="http://schemas.microsoft.com/office/drawing/2014/main" val="2993049898"/>
                    </a:ext>
                  </a:extLst>
                </a:gridCol>
                <a:gridCol w="1032795">
                  <a:extLst>
                    <a:ext uri="{9D8B030D-6E8A-4147-A177-3AD203B41FA5}">
                      <a16:colId xmlns:a16="http://schemas.microsoft.com/office/drawing/2014/main" val="3919187541"/>
                    </a:ext>
                  </a:extLst>
                </a:gridCol>
              </a:tblGrid>
              <a:tr h="632015">
                <a:tc>
                  <a:txBody>
                    <a:bodyPr/>
                    <a:lstStyle/>
                    <a:p>
                      <a:pPr fontAlgn="t"/>
                      <a:r>
                        <a:rPr lang="en-US" sz="1800" dirty="0">
                          <a:effectLst/>
                        </a:rPr>
                        <a:t> </a:t>
                      </a: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Lasso</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LGBM</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062487973"/>
                  </a:ext>
                </a:extLst>
              </a:tr>
              <a:tr h="632015">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MAE</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138.59</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92.68</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27457622"/>
                  </a:ext>
                </a:extLst>
              </a:tr>
              <a:tr h="632015">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MSE</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91262.35</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52919.78</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169769290"/>
                  </a:ext>
                </a:extLst>
              </a:tr>
              <a:tr h="632015">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MAPE</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0.2305</a:t>
                      </a:r>
                      <a:endParaRPr lang="en-US" sz="180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0.1466</a:t>
                      </a:r>
                      <a:endParaRPr lang="en-US" sz="1800" dirty="0">
                        <a:effectLst/>
                      </a:endParaRPr>
                    </a:p>
                  </a:txBody>
                  <a:tcPr marL="37853" marR="37853" marT="37853" marB="37853">
                    <a:lnL w="3810" cap="flat" cmpd="sng" algn="ctr">
                      <a:solidFill>
                        <a:srgbClr val="9E9E9E"/>
                      </a:solidFill>
                      <a:prstDash val="solid"/>
                      <a:round/>
                      <a:headEnd type="none" w="med" len="med"/>
                      <a:tailEnd type="none" w="med" len="med"/>
                    </a:lnL>
                    <a:lnR w="3810" cap="flat" cmpd="sng" algn="ctr">
                      <a:solidFill>
                        <a:srgbClr val="9E9E9E"/>
                      </a:solidFill>
                      <a:prstDash val="solid"/>
                      <a:round/>
                      <a:headEnd type="none" w="med" len="med"/>
                      <a:tailEnd type="none" w="med" len="med"/>
                    </a:lnR>
                    <a:lnT w="3810" cap="flat" cmpd="sng" algn="ctr">
                      <a:solidFill>
                        <a:srgbClr val="9E9E9E"/>
                      </a:solidFill>
                      <a:prstDash val="solid"/>
                      <a:round/>
                      <a:headEnd type="none" w="med" len="med"/>
                      <a:tailEnd type="none" w="med" len="med"/>
                    </a:lnT>
                    <a:lnB w="381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01148571"/>
                  </a:ext>
                </a:extLst>
              </a:tr>
            </a:tbl>
          </a:graphicData>
        </a:graphic>
      </p:graphicFrame>
    </p:spTree>
    <p:extLst>
      <p:ext uri="{BB962C8B-B14F-4D97-AF65-F5344CB8AC3E}">
        <p14:creationId xmlns:p14="http://schemas.microsoft.com/office/powerpoint/2010/main" val="30212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Win32_SL_V5" id="{DBE773F4-03EF-460F-8123-2ED25579554B}" vid="{FED336E3-054A-486F-8CDB-8815D6B39CB0}"/>
    </a:ext>
  </a:extLst>
</a:theme>
</file>

<file path=ppt/theme/theme2.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05327A-3F11-4B74-87F2-F91762B92A4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76A8F61-3FE0-4499-9D74-D8DA5DD8FDFC}">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ECBB7AC-E012-4960-B083-33C7C7C0C8C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TotalTime>656</TotalTime>
  <Words>1586</Words>
  <Application>Microsoft Office PowerPoint</Application>
  <PresentationFormat>Widescreen</PresentationFormat>
  <Paragraphs>356</Paragraphs>
  <Slides>27</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Arial,Sans-Serif</vt:lpstr>
      <vt:lpstr>Calibri</vt:lpstr>
      <vt:lpstr>Calibri Light</vt:lpstr>
      <vt:lpstr>Open Sauce</vt:lpstr>
      <vt:lpstr>Open Sauce Bold</vt:lpstr>
      <vt:lpstr>Tenorite</vt:lpstr>
      <vt:lpstr>Tenorite Bold</vt:lpstr>
      <vt:lpstr>Custom</vt:lpstr>
      <vt:lpstr>Office Theme</vt:lpstr>
      <vt:lpstr>Suburban Dreams:  The Rise of the Rental Market</vt:lpstr>
      <vt:lpstr>Our Team</vt:lpstr>
      <vt:lpstr>Forecasting the rental market in Victoria</vt:lpstr>
      <vt:lpstr>PROJECT LOGISTICS</vt:lpstr>
      <vt:lpstr>ACQUISITION OF DATA</vt:lpstr>
      <vt:lpstr>ACQUISITION OF DATA</vt:lpstr>
      <vt:lpstr>DATA PIPELINE</vt:lpstr>
      <vt:lpstr>Data pipeline</vt:lpstr>
      <vt:lpstr>MODELLING</vt:lpstr>
      <vt:lpstr>Determining factors of rental price</vt:lpstr>
      <vt:lpstr>PowerPoint Presentation</vt:lpstr>
      <vt:lpstr>Suburbs rising in price</vt:lpstr>
      <vt:lpstr>PowerPoint Presentation</vt:lpstr>
      <vt:lpstr>PowerPoint Presentation</vt:lpstr>
      <vt:lpstr>PowerPoint Presentation</vt:lpstr>
      <vt:lpstr>PowerPoint Presentation</vt:lpstr>
      <vt:lpstr>PowerPoint Presentation</vt:lpstr>
      <vt:lpstr>Most Liveable &amp; Affordable suburbs</vt:lpstr>
      <vt:lpstr>LIVEABILITY</vt:lpstr>
      <vt:lpstr>VICTORIA’S MOST LIVEABLE SUBURBS</vt:lpstr>
      <vt:lpstr>AFFORDABILITY</vt:lpstr>
      <vt:lpstr>VICTORIA’S UNDERVALUED SUBURBS</vt:lpstr>
      <vt:lpstr>PowerPoint Presentation</vt:lpstr>
      <vt:lpstr>Data limitations</vt:lpstr>
      <vt:lpstr>FINAL RECOMMENDATIONS</vt:lpstr>
      <vt:lpstr>FEASABILITY OF PROJECT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Ngoc Duy Tran</dc:creator>
  <cp:lastModifiedBy>Phoebe F</cp:lastModifiedBy>
  <cp:revision>85</cp:revision>
  <dcterms:created xsi:type="dcterms:W3CDTF">2023-10-04T10:38:55Z</dcterms:created>
  <dcterms:modified xsi:type="dcterms:W3CDTF">2023-10-06T23:42:32Z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